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62" r:id="rId3"/>
    <p:sldId id="264" r:id="rId4"/>
    <p:sldId id="271" r:id="rId5"/>
    <p:sldId id="263" r:id="rId6"/>
    <p:sldId id="265" r:id="rId7"/>
    <p:sldId id="272" r:id="rId8"/>
    <p:sldId id="273" r:id="rId9"/>
    <p:sldId id="266" r:id="rId10"/>
    <p:sldId id="257" r:id="rId11"/>
    <p:sldId id="258" r:id="rId12"/>
    <p:sldId id="259" r:id="rId13"/>
    <p:sldId id="260" r:id="rId14"/>
    <p:sldId id="261" r:id="rId15"/>
    <p:sldId id="267" r:id="rId16"/>
    <p:sldId id="268" r:id="rId17"/>
    <p:sldId id="269" r:id="rId18"/>
    <p:sldId id="270" r:id="rId19"/>
    <p:sldId id="274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7777"/>
    <a:srgbClr val="808080"/>
    <a:srgbClr val="EAEAEA"/>
    <a:srgbClr val="CC0000"/>
    <a:srgbClr val="969696"/>
    <a:srgbClr val="B2B2B2"/>
    <a:srgbClr val="C0C0C0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15" autoAdjust="0"/>
    <p:restoredTop sz="94660"/>
  </p:normalViewPr>
  <p:slideViewPr>
    <p:cSldViewPr>
      <p:cViewPr varScale="1">
        <p:scale>
          <a:sx n="113" d="100"/>
          <a:sy n="113" d="100"/>
        </p:scale>
        <p:origin x="36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E3876DBD-0910-0AEF-B304-D48CCDB91C0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endParaRPr lang="en-GB" altLang="en-US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F05E145D-41F8-CB15-A52C-EF91A63A14C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endParaRPr lang="en-GB" altLang="en-US"/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0127FC1A-19C0-23DE-DD33-2A7173798304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581CC728-583D-1846-417D-1A3F4853C64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25606" name="Rectangle 6">
            <a:extLst>
              <a:ext uri="{FF2B5EF4-FFF2-40B4-BE49-F238E27FC236}">
                <a16:creationId xmlns:a16="http://schemas.microsoft.com/office/drawing/2014/main" id="{ED5F8818-481E-CB15-B439-DD7B0979995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endParaRPr lang="en-GB" altLang="en-US"/>
          </a:p>
        </p:txBody>
      </p:sp>
      <p:sp>
        <p:nvSpPr>
          <p:cNvPr id="25607" name="Rectangle 7">
            <a:extLst>
              <a:ext uri="{FF2B5EF4-FFF2-40B4-BE49-F238E27FC236}">
                <a16:creationId xmlns:a16="http://schemas.microsoft.com/office/drawing/2014/main" id="{C3A3442E-43D7-2EA3-1D9E-28154BADD9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fld id="{68F027BF-B75F-4545-83DE-73A28FC12765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8ED1DE5-0B1F-6D38-EF1B-22BCF98D360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B71848-449C-4023-B3F9-920FE912BBB8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1469712C-1B9E-1E96-2EFD-2E6E726CA1B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BBE5C81F-3E9C-7D4E-028B-26CCA7C701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8912FFA-648D-F2E9-EB6F-1B4F557A4C0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1DED8C-B3FC-47D7-A112-CE4AABB3E60A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7AFB6AF7-207A-9D5B-11E7-320E4AFC843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97D2350A-994E-2E1C-BECF-D0F61C074E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39F02E3-6B57-8991-FF36-245213C5F6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BF3AC9-0532-4E91-AC1D-6B548D17A214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C95A83C4-9772-E337-1D39-A63C0396414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FD17F97A-7D5B-CC6C-F5CB-6639858A49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A6917F4-0D43-F564-DE57-6AF55C1B45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097482-1768-4AFD-AF0B-1CDC931E3E87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D0D87143-9566-BF84-190A-7BBBA48336B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53343E18-CCCB-83EF-7B0B-F55B781F0D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A31727A-B1F9-C679-9907-0C5067850A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775CCC-1494-454C-B269-A0E52E3CDC92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0C8806DC-B139-1E3C-CCB9-C8255873BC1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91BFE63D-196C-F13E-4594-AC4016D4C9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82C9C19-601F-A640-D32B-70CD05F9A6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1BED29-723C-4D35-A756-6E760E0E8B2E}" type="slidenum">
              <a:rPr lang="en-GB" altLang="en-US"/>
              <a:pPr/>
              <a:t>14</a:t>
            </a:fld>
            <a:endParaRPr lang="en-GB" altLang="en-US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56ADA326-D2CB-E5CC-8886-F3573F714FD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7752031C-15EA-35D8-22BD-E32A63D2E4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108F0DF-DB5F-115C-A619-EAC44FA53F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E1A564-DD31-4CFC-B8F6-21D211FA1B63}" type="slidenum">
              <a:rPr lang="en-GB" altLang="en-US"/>
              <a:pPr/>
              <a:t>15</a:t>
            </a:fld>
            <a:endParaRPr lang="en-GB" altLang="en-US"/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4156B520-2E47-F159-21D5-7059A1EEA44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F5E65F55-E6B0-C0BA-AF09-07AFF40473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B7BED85-1A54-AD14-7360-847999F50D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BD8525-39BF-4E4D-A558-968C5F186982}" type="slidenum">
              <a:rPr lang="en-GB" altLang="en-US"/>
              <a:pPr/>
              <a:t>16</a:t>
            </a:fld>
            <a:endParaRPr lang="en-GB" altLang="en-US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372B05A7-957E-0DD7-D60C-5CF91FCD2EF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4E49B017-2711-381F-E2D1-24CED5A2FD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22A1DCE-0327-1534-2A5C-CDFF8691A9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597451-56E6-45B3-82EB-73AD1367A0D0}" type="slidenum">
              <a:rPr lang="en-GB" altLang="en-US"/>
              <a:pPr/>
              <a:t>17</a:t>
            </a:fld>
            <a:endParaRPr lang="en-GB" altLang="en-US"/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068E0701-2B60-0FD4-EFAE-745605866AD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C0868EF5-53CF-52D0-53BD-435A481C68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EB039AA-5EB2-836E-4020-C55D2FF11B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5FC95C-5232-4AD2-A353-A8A2E8458F6F}" type="slidenum">
              <a:rPr lang="en-GB" altLang="en-US"/>
              <a:pPr/>
              <a:t>18</a:t>
            </a:fld>
            <a:endParaRPr lang="en-GB" altLang="en-US"/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B33C59FF-B3E3-8469-D6E1-0ABFAA59682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85CCB151-F489-E2F7-89C8-077F1CCA77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BE679D0-59B2-D563-C74C-F4433C3F30B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E7830C-932C-4CB8-9F20-D8D58F825D60}" type="slidenum">
              <a:rPr lang="en-GB" altLang="en-US"/>
              <a:pPr/>
              <a:t>19</a:t>
            </a:fld>
            <a:endParaRPr lang="en-GB" altLang="en-US"/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13375C91-D133-28B4-0BFA-E5439633545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20F47285-581B-A859-8E91-50F4074F11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776987E-B7B3-38B4-C7E6-8D666CF55A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B7C45B-2637-4448-AF70-E6B46CD08560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E2EF6A16-2764-A4C5-DD00-0A1143226D8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56AAB5FC-0B05-1812-E47C-442842E58C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3211E66-84D8-3556-38E6-B05C9510368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D00BFE-14E9-4EFA-8AC5-5BD50D87E029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B8437AB9-FF94-6FFD-2356-9B431422125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38F061B9-C28D-1E30-D603-43FEAD65FE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2918508-E845-9959-C7CE-7EF7E504C5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1E4771-5EB8-40BD-A6B4-B9C3A691EF55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BD7AD912-F505-7B74-D669-7AD32EE2212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53B74A3B-35A8-1EDC-2F91-C105BE4240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4D56067-12C4-C797-4DF2-7E911EE60F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9174A7-5392-4D74-A1A1-BF91EE6A44B6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6E24ECB6-D476-8683-4423-DADC2190AA8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C0A20665-3B79-D5DA-F754-0DC0DCAC1C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3FEC92D-E961-C818-8030-CD30C1A7E5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FCBF52-F5A6-4C3A-BD66-C159EF1B7BCA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E04E812F-2796-A90C-6A90-7439BAB439D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C150E0C2-9AAC-DFFE-9C2D-DB1A9B0D80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91A491A-CAD3-D085-DC54-1DD57B6EB7D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A8B40F-41BC-469F-A1D1-2C97C457EE02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C9581FC4-0FCD-F064-4D82-D41FE97076D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7ECD2FA8-7650-38F8-5CE6-6641D617D5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4ED698C-6B25-C799-7A75-F3746F6E9E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CA4D7F-A5EC-4066-9B5E-C23033010EAC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9700C363-3014-0F4A-8A1D-F0A922E1BDE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13E8AAF4-4EB4-D3A0-E569-EED91C1398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E32853D-893A-FF9A-987F-AE28575F81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693AB9-D590-494F-8F8A-E78DACD0181E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54287D42-B2A3-B76F-C2BA-2B2164457C5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22865007-5E1D-8BF5-F4A9-F48BF8D019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63272-B336-CAA7-ED93-4AF0747035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D31DAD-6141-C5BC-8D76-7B7929B15F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7369B1-E828-5670-3B2C-3BCD32B98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EBB00D-4B77-A79E-56DD-94B9843BE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E96B5E-694E-40E2-E5D1-E2F3BAA22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AAD5CE-954B-4166-ACDE-D149FDF61D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6102728"/>
      </p:ext>
    </p:extLst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63CFF-5C12-E87B-98A9-130C7A743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30C95E-EAF3-8951-9650-1D97A35502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C5F68E-4563-D82F-360E-1B0779D02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AA54CB-BEB3-2FA7-D937-152F350FF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7EED54-E1A3-1158-5A30-3FCAF26A4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42FC4A-8752-45C2-AD74-9CD2F8E06B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63958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5CDFA8-FF46-6B22-4F98-C1D5525BA2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957CA6-7F94-48BB-257E-878ECDB080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74E866-20BA-D035-579D-D6CDC4156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FEEFE-5475-821F-26FC-738D3A065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F0B0C5-57A9-A9DC-EEB5-E407E5704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D3A444-2B7E-4291-A703-89B65D78F0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2800390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528C0-4A1D-D668-A426-7FE700044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E5FCA6-5053-C6DF-16AC-FAEFBDB2B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D41D41-C7BD-6CF1-5139-5DD498A67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24490B-EAE4-1CAC-D20E-594CEE057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57A4CC-3843-F772-EB25-9810AEF55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33096C-128B-4DB9-A9CA-9F251D561D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1621083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90D07-10DB-9349-3995-4D0B71735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756931-20EA-F2C3-7B1F-0AD7A04F3D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3018F4-A3A2-F776-59D2-964BA3787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DF8AD3-46F0-DB4E-3A7A-CC3862DB7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034059-BCE3-F42B-56AB-ECEEF14BB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111682-7CDE-4B45-89A2-56F689FB3B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9574934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DB9E7-040A-6B77-3292-B38C04A4D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75DC1-0815-1F57-8216-8F6EF33240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C233BA-45A4-B6F3-EE13-8A6E6FF570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E38B88-C04B-668A-4E14-98B551031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A68211-E6DF-F389-3F11-9E3186B43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8D157C-C172-E9A7-E953-F6C996D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1EE8DF-7B9E-4D6E-B666-69D282C20F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10029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3291F-45BB-11EC-1D54-22D12D5C7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FB818D-4B53-F737-1369-6206521D71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24A283-D940-C8F1-AB12-223F39BD50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5029E7-94A6-F8E7-80D2-22DE8B4A3A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733558-6915-9569-F20D-448B55C712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57ADB73-38D0-4F03-C6A5-0EC8BCEE8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F036B9-7CBD-E8BB-B350-E69BC0B4F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6BFB44-9868-9958-666B-F40778A6B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B55381-26D9-46FA-9089-7B4AFD24C1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7030749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F4D15-0A1F-E646-9B09-78233D04F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87E142-9A56-7A38-E1BC-19ACAB747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9617F5-3D52-FD2F-E429-98EE834EF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4D2615-2A1A-7774-DCFD-15E461227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08337C-EA0D-4D09-9AEF-FFCE22113F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9725795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39AFA7-38D9-B7AD-97A4-707D23747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28603F-FABE-63E7-4BCF-64B60900E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A54D05-6EF0-3B45-F71D-9A6E3D57A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0C6ED6-27A6-4A7F-B070-E8B485F72C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0285723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5ABED-90D8-C811-CD65-A0A89C434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1C9638-E032-6E1F-D706-1A5EDF9D9D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9AA0A7-15E4-FA95-9F79-9BCC94F816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632173-74CA-8C56-1DA3-D2F7D4490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E60489-2497-1425-2AED-FF4EF9E38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2D7275-B891-883F-4B2D-14E2AFF13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7BCE94-8CEC-4C9D-9688-2A3CB4E456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80480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7B1D0-3EF5-FDC4-C2B5-2D24CC619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DEEC03-BD70-1FF9-D950-2CBA1D9BD8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733787-93F4-0A37-ECEA-0F763195BD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E596A0-FB06-696C-A6DE-7128043CD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D61C3D-7B45-26CC-616E-B71C560D3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2B3631-D2CB-E146-BBA2-6E89D9C1F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49C6FF-6CAB-45E2-9481-60F471549C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239187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739BF49-2E19-122A-99B4-E3768DD735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FC941FC-A64B-0A26-E3BE-67034B01F7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87B400A-AE7E-5483-7DF7-0099CE9D359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CA0C917-5217-85D6-94FE-D2CD9E83787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AE3DFB7-EE25-837C-0F6A-25DADBF6E70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5F6765C1-8714-4D02-97BC-1F7DD22137A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7" name="Picture 9">
            <a:extLst>
              <a:ext uri="{FF2B5EF4-FFF2-40B4-BE49-F238E27FC236}">
                <a16:creationId xmlns:a16="http://schemas.microsoft.com/office/drawing/2014/main" id="{B2098B81-BA28-A1A3-23CC-174CD6CB1C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43375"/>
            <a:ext cx="2524125" cy="2714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>
            <a:extLst>
              <a:ext uri="{FF2B5EF4-FFF2-40B4-BE49-F238E27FC236}">
                <a16:creationId xmlns:a16="http://schemas.microsoft.com/office/drawing/2014/main" id="{3835AFEF-BC24-CF78-9397-72F21CD6F5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4725" y="4505325"/>
            <a:ext cx="1819275" cy="235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Rectangle 2">
            <a:extLst>
              <a:ext uri="{FF2B5EF4-FFF2-40B4-BE49-F238E27FC236}">
                <a16:creationId xmlns:a16="http://schemas.microsoft.com/office/drawing/2014/main" id="{188222A4-2DB8-7996-241F-B18DDC4ADA2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en-US" altLang="en-US" sz="7200" b="1">
                <a:effectLst>
                  <a:outerShdw blurRad="38100" dist="38100" dir="2700000" algn="tl">
                    <a:srgbClr val="FFFFFF"/>
                  </a:outerShdw>
                </a:effectLst>
                <a:latin typeface="Georgia" panose="02040502050405020303" pitchFamily="18" charset="0"/>
              </a:rPr>
              <a:t>Charles’ Law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320D0405-8B59-E0ED-99A4-B2D83FD11CC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US" altLang="en-US" sz="3200"/>
              <a:t>The Temperature-Volume Relationship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8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4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8" presetID="12" presetClass="entr" presetSubtype="1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205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6" presetID="3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0" grpId="1"/>
      <p:bldP spid="2050" grpId="2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08" name="Group 36">
            <a:extLst>
              <a:ext uri="{FF2B5EF4-FFF2-40B4-BE49-F238E27FC236}">
                <a16:creationId xmlns:a16="http://schemas.microsoft.com/office/drawing/2014/main" id="{62749344-D1D3-FC02-89A0-202997A3C33A}"/>
              </a:ext>
            </a:extLst>
          </p:cNvPr>
          <p:cNvGrpSpPr>
            <a:grpSpLocks/>
          </p:cNvGrpSpPr>
          <p:nvPr/>
        </p:nvGrpSpPr>
        <p:grpSpPr bwMode="auto">
          <a:xfrm>
            <a:off x="0" y="723900"/>
            <a:ext cx="9144000" cy="5448300"/>
            <a:chOff x="0" y="456"/>
            <a:chExt cx="5760" cy="3432"/>
          </a:xfrm>
        </p:grpSpPr>
        <p:grpSp>
          <p:nvGrpSpPr>
            <p:cNvPr id="3103" name="Group 31">
              <a:extLst>
                <a:ext uri="{FF2B5EF4-FFF2-40B4-BE49-F238E27FC236}">
                  <a16:creationId xmlns:a16="http://schemas.microsoft.com/office/drawing/2014/main" id="{369CC509-A0F2-D61E-203D-DF04EAA7405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456"/>
              <a:ext cx="5760" cy="3432"/>
              <a:chOff x="0" y="456"/>
              <a:chExt cx="5760" cy="3432"/>
            </a:xfrm>
          </p:grpSpPr>
          <p:pic>
            <p:nvPicPr>
              <p:cNvPr id="3076" name="Picture 4">
                <a:extLst>
                  <a:ext uri="{FF2B5EF4-FFF2-40B4-BE49-F238E27FC236}">
                    <a16:creationId xmlns:a16="http://schemas.microsoft.com/office/drawing/2014/main" id="{53C1E612-EC59-2A5B-0B16-D00635140C0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456"/>
                <a:ext cx="5760" cy="34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grpSp>
            <p:nvGrpSpPr>
              <p:cNvPr id="3102" name="Group 30">
                <a:extLst>
                  <a:ext uri="{FF2B5EF4-FFF2-40B4-BE49-F238E27FC236}">
                    <a16:creationId xmlns:a16="http://schemas.microsoft.com/office/drawing/2014/main" id="{F401938C-75AC-2142-11CC-79FDE45A35E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3648"/>
                <a:ext cx="2256" cy="240"/>
                <a:chOff x="0" y="3648"/>
                <a:chExt cx="2256" cy="240"/>
              </a:xfrm>
            </p:grpSpPr>
            <p:sp>
              <p:nvSpPr>
                <p:cNvPr id="3079" name="Rectangle 7">
                  <a:extLst>
                    <a:ext uri="{FF2B5EF4-FFF2-40B4-BE49-F238E27FC236}">
                      <a16:creationId xmlns:a16="http://schemas.microsoft.com/office/drawing/2014/main" id="{3CE29BAF-6A1B-4468-9E7D-B263E0C194A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3696"/>
                  <a:ext cx="2256" cy="144"/>
                </a:xfrm>
                <a:prstGeom prst="rect">
                  <a:avLst/>
                </a:prstGeom>
                <a:solidFill>
                  <a:srgbClr val="EAEAEA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090" name="Rectangle 18">
                  <a:extLst>
                    <a:ext uri="{FF2B5EF4-FFF2-40B4-BE49-F238E27FC236}">
                      <a16:creationId xmlns:a16="http://schemas.microsoft.com/office/drawing/2014/main" id="{497309B6-13C5-F038-4A99-E2A8A703345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3696"/>
                  <a:ext cx="480" cy="144"/>
                </a:xfrm>
                <a:prstGeom prst="rect">
                  <a:avLst/>
                </a:prstGeom>
                <a:solidFill>
                  <a:srgbClr val="DDDDDD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089" name="Rectangle 17">
                  <a:extLst>
                    <a:ext uri="{FF2B5EF4-FFF2-40B4-BE49-F238E27FC236}">
                      <a16:creationId xmlns:a16="http://schemas.microsoft.com/office/drawing/2014/main" id="{24C94265-C813-FF43-6E11-EDB61EE0382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0" y="3648"/>
                  <a:ext cx="96" cy="240"/>
                </a:xfrm>
                <a:prstGeom prst="rect">
                  <a:avLst/>
                </a:prstGeom>
                <a:solidFill>
                  <a:srgbClr val="CC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grpSp>
              <p:nvGrpSpPr>
                <p:cNvPr id="3100" name="Group 28">
                  <a:extLst>
                    <a:ext uri="{FF2B5EF4-FFF2-40B4-BE49-F238E27FC236}">
                      <a16:creationId xmlns:a16="http://schemas.microsoft.com/office/drawing/2014/main" id="{B7BD79AC-5DDA-DBE0-D1EA-F804BAEFCF6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80" y="3696"/>
                  <a:ext cx="1776" cy="144"/>
                  <a:chOff x="480" y="3696"/>
                  <a:chExt cx="1776" cy="144"/>
                </a:xfrm>
              </p:grpSpPr>
              <p:sp>
                <p:nvSpPr>
                  <p:cNvPr id="3091" name="Rectangle 19">
                    <a:extLst>
                      <a:ext uri="{FF2B5EF4-FFF2-40B4-BE49-F238E27FC236}">
                        <a16:creationId xmlns:a16="http://schemas.microsoft.com/office/drawing/2014/main" id="{2582A9CF-D476-8CAF-5058-67651C07A0D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60" y="3696"/>
                    <a:ext cx="480" cy="144"/>
                  </a:xfrm>
                  <a:prstGeom prst="rect">
                    <a:avLst/>
                  </a:prstGeom>
                  <a:solidFill>
                    <a:srgbClr val="969696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095" name="Rectangle 23">
                    <a:extLst>
                      <a:ext uri="{FF2B5EF4-FFF2-40B4-BE49-F238E27FC236}">
                        <a16:creationId xmlns:a16="http://schemas.microsoft.com/office/drawing/2014/main" id="{E87C9F8F-3948-C562-6CE6-169E35723AE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80" y="3696"/>
                    <a:ext cx="480" cy="144"/>
                  </a:xfrm>
                  <a:prstGeom prst="rect">
                    <a:avLst/>
                  </a:prstGeom>
                  <a:solidFill>
                    <a:srgbClr val="B2B2B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097" name="Rectangle 25">
                    <a:extLst>
                      <a:ext uri="{FF2B5EF4-FFF2-40B4-BE49-F238E27FC236}">
                        <a16:creationId xmlns:a16="http://schemas.microsoft.com/office/drawing/2014/main" id="{21F6ACB0-8B44-3CAF-54DE-0710CBC0A8C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440" y="3696"/>
                    <a:ext cx="432" cy="144"/>
                  </a:xfrm>
                  <a:prstGeom prst="rect">
                    <a:avLst/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098" name="Rectangle 26">
                    <a:extLst>
                      <a:ext uri="{FF2B5EF4-FFF2-40B4-BE49-F238E27FC236}">
                        <a16:creationId xmlns:a16="http://schemas.microsoft.com/office/drawing/2014/main" id="{067A217B-3F1B-7397-2B88-4DD94867127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3696"/>
                    <a:ext cx="384" cy="144"/>
                  </a:xfrm>
                  <a:prstGeom prst="rect">
                    <a:avLst/>
                  </a:prstGeom>
                  <a:solidFill>
                    <a:srgbClr val="5F5F5F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</p:grpSp>
        </p:grpSp>
        <p:sp>
          <p:nvSpPr>
            <p:cNvPr id="3105" name="Rectangle 33">
              <a:extLst>
                <a:ext uri="{FF2B5EF4-FFF2-40B4-BE49-F238E27FC236}">
                  <a16:creationId xmlns:a16="http://schemas.microsoft.com/office/drawing/2014/main" id="{D209A591-9D80-941F-A4E3-B9D86335E2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8" y="480"/>
              <a:ext cx="1632" cy="336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4" name="Text Box 32">
              <a:extLst>
                <a:ext uri="{FF2B5EF4-FFF2-40B4-BE49-F238E27FC236}">
                  <a16:creationId xmlns:a16="http://schemas.microsoft.com/office/drawing/2014/main" id="{00145124-5FDF-4D55-4DFF-AD98815371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6" y="566"/>
              <a:ext cx="1488" cy="32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2000" b="1">
                  <a:solidFill>
                    <a:schemeClr val="folHlink"/>
                  </a:solidFill>
                </a:rPr>
                <a:t>Charles’s law</a:t>
              </a:r>
              <a:r>
                <a:rPr lang="en-US" altLang="en-US" sz="2000" b="1"/>
                <a:t> states that when a gas is kept at constant pressure, the volume of the gas will change with temperature. </a:t>
              </a:r>
            </a:p>
            <a:p>
              <a:r>
                <a:rPr lang="en-US" altLang="en-US" sz="2000" b="1"/>
                <a:t>In this experiment, balloons keep a small amount of gas (air) at an approximately constant pressure.</a:t>
              </a:r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60" name="Group 40">
            <a:extLst>
              <a:ext uri="{FF2B5EF4-FFF2-40B4-BE49-F238E27FC236}">
                <a16:creationId xmlns:a16="http://schemas.microsoft.com/office/drawing/2014/main" id="{5AE51813-0459-37B2-733B-2F29202F1711}"/>
              </a:ext>
            </a:extLst>
          </p:cNvPr>
          <p:cNvGrpSpPr>
            <a:grpSpLocks/>
          </p:cNvGrpSpPr>
          <p:nvPr/>
        </p:nvGrpSpPr>
        <p:grpSpPr bwMode="auto">
          <a:xfrm>
            <a:off x="0" y="723900"/>
            <a:ext cx="9144000" cy="5448300"/>
            <a:chOff x="0" y="456"/>
            <a:chExt cx="5760" cy="3432"/>
          </a:xfrm>
        </p:grpSpPr>
        <p:grpSp>
          <p:nvGrpSpPr>
            <p:cNvPr id="5143" name="Group 23">
              <a:extLst>
                <a:ext uri="{FF2B5EF4-FFF2-40B4-BE49-F238E27FC236}">
                  <a16:creationId xmlns:a16="http://schemas.microsoft.com/office/drawing/2014/main" id="{130EFEA5-7C44-B9DD-180E-142796118A4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456"/>
              <a:ext cx="5760" cy="3432"/>
              <a:chOff x="0" y="456"/>
              <a:chExt cx="5760" cy="3432"/>
            </a:xfrm>
          </p:grpSpPr>
          <p:pic>
            <p:nvPicPr>
              <p:cNvPr id="5124" name="Picture 4">
                <a:extLst>
                  <a:ext uri="{FF2B5EF4-FFF2-40B4-BE49-F238E27FC236}">
                    <a16:creationId xmlns:a16="http://schemas.microsoft.com/office/drawing/2014/main" id="{40D09285-A5A8-6D7C-351E-B2ED6524DF2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456"/>
                <a:ext cx="5760" cy="34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grpSp>
            <p:nvGrpSpPr>
              <p:cNvPr id="5125" name="Group 5">
                <a:extLst>
                  <a:ext uri="{FF2B5EF4-FFF2-40B4-BE49-F238E27FC236}">
                    <a16:creationId xmlns:a16="http://schemas.microsoft.com/office/drawing/2014/main" id="{54479649-6493-A422-9813-96477B33EAF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80" y="3696"/>
                <a:ext cx="1776" cy="144"/>
                <a:chOff x="480" y="3696"/>
                <a:chExt cx="1776" cy="144"/>
              </a:xfrm>
            </p:grpSpPr>
            <p:sp>
              <p:nvSpPr>
                <p:cNvPr id="5126" name="Rectangle 6">
                  <a:extLst>
                    <a:ext uri="{FF2B5EF4-FFF2-40B4-BE49-F238E27FC236}">
                      <a16:creationId xmlns:a16="http://schemas.microsoft.com/office/drawing/2014/main" id="{80BEB90E-27EC-A908-33C3-8B6AB8E3AE4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0" y="3696"/>
                  <a:ext cx="480" cy="144"/>
                </a:xfrm>
                <a:prstGeom prst="rect">
                  <a:avLst/>
                </a:prstGeom>
                <a:solidFill>
                  <a:srgbClr val="969696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127" name="Rectangle 7">
                  <a:extLst>
                    <a:ext uri="{FF2B5EF4-FFF2-40B4-BE49-F238E27FC236}">
                      <a16:creationId xmlns:a16="http://schemas.microsoft.com/office/drawing/2014/main" id="{DBCD6B38-5079-C815-338C-379E84D1E92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0" y="3696"/>
                  <a:ext cx="480" cy="144"/>
                </a:xfrm>
                <a:prstGeom prst="rect">
                  <a:avLst/>
                </a:prstGeom>
                <a:solidFill>
                  <a:srgbClr val="B2B2B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128" name="Rectangle 8">
                  <a:extLst>
                    <a:ext uri="{FF2B5EF4-FFF2-40B4-BE49-F238E27FC236}">
                      <a16:creationId xmlns:a16="http://schemas.microsoft.com/office/drawing/2014/main" id="{4255AACC-146D-132C-BCDB-AC1A2EE8D26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40" y="3696"/>
                  <a:ext cx="432" cy="144"/>
                </a:xfrm>
                <a:prstGeom prst="rect">
                  <a:avLst/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129" name="Rectangle 9">
                  <a:extLst>
                    <a:ext uri="{FF2B5EF4-FFF2-40B4-BE49-F238E27FC236}">
                      <a16:creationId xmlns:a16="http://schemas.microsoft.com/office/drawing/2014/main" id="{1053E12F-A56D-BD07-F9E2-C83C6399B98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3696"/>
                  <a:ext cx="384" cy="144"/>
                </a:xfrm>
                <a:prstGeom prst="rect">
                  <a:avLst/>
                </a:prstGeom>
                <a:solidFill>
                  <a:srgbClr val="5F5F5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5139" name="Rectangle 19">
                <a:extLst>
                  <a:ext uri="{FF2B5EF4-FFF2-40B4-BE49-F238E27FC236}">
                    <a16:creationId xmlns:a16="http://schemas.microsoft.com/office/drawing/2014/main" id="{6CE00604-6FA0-60AB-B152-3C4083CE6A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648"/>
                <a:ext cx="144" cy="9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rgbClr val="EAEAEA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grpSp>
            <p:nvGrpSpPr>
              <p:cNvPr id="5142" name="Group 22">
                <a:extLst>
                  <a:ext uri="{FF2B5EF4-FFF2-40B4-BE49-F238E27FC236}">
                    <a16:creationId xmlns:a16="http://schemas.microsoft.com/office/drawing/2014/main" id="{7F54EF4A-3913-6A42-A9F6-C1332F0B234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3648"/>
                <a:ext cx="2256" cy="240"/>
                <a:chOff x="0" y="3648"/>
                <a:chExt cx="2256" cy="240"/>
              </a:xfrm>
            </p:grpSpPr>
            <p:sp>
              <p:nvSpPr>
                <p:cNvPr id="5131" name="Rectangle 11">
                  <a:extLst>
                    <a:ext uri="{FF2B5EF4-FFF2-40B4-BE49-F238E27FC236}">
                      <a16:creationId xmlns:a16="http://schemas.microsoft.com/office/drawing/2014/main" id="{BAEB4A90-3B01-AFAE-8AD5-D5E7C9343D4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3696"/>
                  <a:ext cx="2256" cy="144"/>
                </a:xfrm>
                <a:prstGeom prst="rect">
                  <a:avLst/>
                </a:prstGeom>
                <a:solidFill>
                  <a:srgbClr val="EAEAEA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132" name="Rectangle 12">
                  <a:extLst>
                    <a:ext uri="{FF2B5EF4-FFF2-40B4-BE49-F238E27FC236}">
                      <a16:creationId xmlns:a16="http://schemas.microsoft.com/office/drawing/2014/main" id="{3586AD8D-2217-21DF-760B-448F2B38F30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3696"/>
                  <a:ext cx="480" cy="144"/>
                </a:xfrm>
                <a:prstGeom prst="rect">
                  <a:avLst/>
                </a:prstGeom>
                <a:solidFill>
                  <a:srgbClr val="DDDDDD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grpSp>
              <p:nvGrpSpPr>
                <p:cNvPr id="5134" name="Group 14">
                  <a:extLst>
                    <a:ext uri="{FF2B5EF4-FFF2-40B4-BE49-F238E27FC236}">
                      <a16:creationId xmlns:a16="http://schemas.microsoft.com/office/drawing/2014/main" id="{5EC13848-C336-6894-07E2-89E06E6A922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80" y="3696"/>
                  <a:ext cx="1776" cy="144"/>
                  <a:chOff x="480" y="3696"/>
                  <a:chExt cx="1776" cy="144"/>
                </a:xfrm>
              </p:grpSpPr>
              <p:sp>
                <p:nvSpPr>
                  <p:cNvPr id="5135" name="Rectangle 15">
                    <a:extLst>
                      <a:ext uri="{FF2B5EF4-FFF2-40B4-BE49-F238E27FC236}">
                        <a16:creationId xmlns:a16="http://schemas.microsoft.com/office/drawing/2014/main" id="{80E44812-0534-59E0-49EE-A0C180EB14B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60" y="3696"/>
                    <a:ext cx="480" cy="144"/>
                  </a:xfrm>
                  <a:prstGeom prst="rect">
                    <a:avLst/>
                  </a:prstGeom>
                  <a:solidFill>
                    <a:srgbClr val="969696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5136" name="Rectangle 16">
                    <a:extLst>
                      <a:ext uri="{FF2B5EF4-FFF2-40B4-BE49-F238E27FC236}">
                        <a16:creationId xmlns:a16="http://schemas.microsoft.com/office/drawing/2014/main" id="{60F8E578-585C-742C-BBF1-C8C6E3E027A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80" y="3696"/>
                    <a:ext cx="480" cy="144"/>
                  </a:xfrm>
                  <a:prstGeom prst="rect">
                    <a:avLst/>
                  </a:prstGeom>
                  <a:solidFill>
                    <a:srgbClr val="B2B2B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5137" name="Rectangle 17">
                    <a:extLst>
                      <a:ext uri="{FF2B5EF4-FFF2-40B4-BE49-F238E27FC236}">
                        <a16:creationId xmlns:a16="http://schemas.microsoft.com/office/drawing/2014/main" id="{EDF1FB87-C240-8404-039B-68BFFE4EFF8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440" y="3696"/>
                    <a:ext cx="432" cy="144"/>
                  </a:xfrm>
                  <a:prstGeom prst="rect">
                    <a:avLst/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5138" name="Rectangle 18">
                    <a:extLst>
                      <a:ext uri="{FF2B5EF4-FFF2-40B4-BE49-F238E27FC236}">
                        <a16:creationId xmlns:a16="http://schemas.microsoft.com/office/drawing/2014/main" id="{BDCD9F7F-D525-59AA-80C2-15116E95043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3696"/>
                    <a:ext cx="384" cy="144"/>
                  </a:xfrm>
                  <a:prstGeom prst="rect">
                    <a:avLst/>
                  </a:prstGeom>
                  <a:solidFill>
                    <a:srgbClr val="5F5F5F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5133" name="Rectangle 13">
                  <a:extLst>
                    <a:ext uri="{FF2B5EF4-FFF2-40B4-BE49-F238E27FC236}">
                      <a16:creationId xmlns:a16="http://schemas.microsoft.com/office/drawing/2014/main" id="{E7B1B072-6648-F0CD-834E-F371ADECAE6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72" y="3648"/>
                  <a:ext cx="96" cy="240"/>
                </a:xfrm>
                <a:prstGeom prst="rect">
                  <a:avLst/>
                </a:prstGeom>
                <a:solidFill>
                  <a:srgbClr val="CC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</p:grpSp>
        <p:sp>
          <p:nvSpPr>
            <p:cNvPr id="5158" name="Rectangle 38">
              <a:extLst>
                <a:ext uri="{FF2B5EF4-FFF2-40B4-BE49-F238E27FC236}">
                  <a16:creationId xmlns:a16="http://schemas.microsoft.com/office/drawing/2014/main" id="{7203D22A-1CD9-3563-5DF3-ECD60ED706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8" y="480"/>
              <a:ext cx="1632" cy="336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57" name="Text Box 37">
              <a:extLst>
                <a:ext uri="{FF2B5EF4-FFF2-40B4-BE49-F238E27FC236}">
                  <a16:creationId xmlns:a16="http://schemas.microsoft.com/office/drawing/2014/main" id="{1F58A4B0-B162-D2F2-2573-FDE097A542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6" y="528"/>
              <a:ext cx="1536" cy="32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2200" b="1"/>
                <a:t>As the balloons are dipped into a beaker of </a:t>
              </a:r>
              <a:r>
                <a:rPr lang="en-US" altLang="en-US" sz="2200" b="1">
                  <a:solidFill>
                    <a:schemeClr val="folHlink"/>
                  </a:solidFill>
                </a:rPr>
                <a:t>liquid nitrogen</a:t>
              </a:r>
              <a:r>
                <a:rPr lang="en-US" altLang="en-US" sz="2200" b="1"/>
                <a:t> (-196</a:t>
              </a:r>
              <a:r>
                <a:rPr lang="en-US" altLang="en-US" sz="2200" b="1">
                  <a:cs typeface="Arial" panose="020B0604020202020204" pitchFamily="34" charset="0"/>
                </a:rPr>
                <a:t>°C; -320°F</a:t>
              </a:r>
              <a:r>
                <a:rPr lang="en-US" altLang="en-US" sz="2200" b="1"/>
                <a:t>), the air inside them quickly cools. The volume of the air inside the balloons decreases as the temperature of the balloons decreases.</a:t>
              </a:r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86" name="Group 42">
            <a:extLst>
              <a:ext uri="{FF2B5EF4-FFF2-40B4-BE49-F238E27FC236}">
                <a16:creationId xmlns:a16="http://schemas.microsoft.com/office/drawing/2014/main" id="{DB0ABF08-AEED-C397-C291-145CFE77EFCE}"/>
              </a:ext>
            </a:extLst>
          </p:cNvPr>
          <p:cNvGrpSpPr>
            <a:grpSpLocks/>
          </p:cNvGrpSpPr>
          <p:nvPr/>
        </p:nvGrpSpPr>
        <p:grpSpPr bwMode="auto">
          <a:xfrm>
            <a:off x="0" y="723900"/>
            <a:ext cx="9144000" cy="5448300"/>
            <a:chOff x="0" y="456"/>
            <a:chExt cx="5760" cy="3432"/>
          </a:xfrm>
        </p:grpSpPr>
        <p:grpSp>
          <p:nvGrpSpPr>
            <p:cNvPr id="6161" name="Group 17">
              <a:extLst>
                <a:ext uri="{FF2B5EF4-FFF2-40B4-BE49-F238E27FC236}">
                  <a16:creationId xmlns:a16="http://schemas.microsoft.com/office/drawing/2014/main" id="{C0C06DB9-F46E-FFEA-9FA8-171D5D20118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456"/>
              <a:ext cx="5760" cy="3432"/>
              <a:chOff x="0" y="456"/>
              <a:chExt cx="5760" cy="3432"/>
            </a:xfrm>
          </p:grpSpPr>
          <p:pic>
            <p:nvPicPr>
              <p:cNvPr id="6148" name="Picture 4">
                <a:extLst>
                  <a:ext uri="{FF2B5EF4-FFF2-40B4-BE49-F238E27FC236}">
                    <a16:creationId xmlns:a16="http://schemas.microsoft.com/office/drawing/2014/main" id="{457AD11F-16E7-9A57-C146-53BFDCADCFB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456"/>
                <a:ext cx="5760" cy="34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6158" name="Rectangle 14">
                <a:extLst>
                  <a:ext uri="{FF2B5EF4-FFF2-40B4-BE49-F238E27FC236}">
                    <a16:creationId xmlns:a16="http://schemas.microsoft.com/office/drawing/2014/main" id="{36A9FF6F-3DD5-A1F7-7171-8D68297010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0" y="3648"/>
                <a:ext cx="144" cy="144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rgbClr val="EAEAEA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grpSp>
            <p:nvGrpSpPr>
              <p:cNvPr id="6160" name="Group 16">
                <a:extLst>
                  <a:ext uri="{FF2B5EF4-FFF2-40B4-BE49-F238E27FC236}">
                    <a16:creationId xmlns:a16="http://schemas.microsoft.com/office/drawing/2014/main" id="{A7472AFC-8D76-4ED0-4768-58ACBE3E2FF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3696"/>
                <a:ext cx="2256" cy="144"/>
                <a:chOff x="0" y="3696"/>
                <a:chExt cx="2256" cy="144"/>
              </a:xfrm>
            </p:grpSpPr>
            <p:sp>
              <p:nvSpPr>
                <p:cNvPr id="6150" name="Rectangle 6">
                  <a:extLst>
                    <a:ext uri="{FF2B5EF4-FFF2-40B4-BE49-F238E27FC236}">
                      <a16:creationId xmlns:a16="http://schemas.microsoft.com/office/drawing/2014/main" id="{97292A01-914F-7603-9BA5-DA7A29D1BFE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3696"/>
                  <a:ext cx="2256" cy="144"/>
                </a:xfrm>
                <a:prstGeom prst="rect">
                  <a:avLst/>
                </a:prstGeom>
                <a:solidFill>
                  <a:srgbClr val="EAEAEA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151" name="Rectangle 7">
                  <a:extLst>
                    <a:ext uri="{FF2B5EF4-FFF2-40B4-BE49-F238E27FC236}">
                      <a16:creationId xmlns:a16="http://schemas.microsoft.com/office/drawing/2014/main" id="{65BFE377-1554-7704-0450-E78B5E6F507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3696"/>
                  <a:ext cx="480" cy="144"/>
                </a:xfrm>
                <a:prstGeom prst="rect">
                  <a:avLst/>
                </a:prstGeom>
                <a:solidFill>
                  <a:srgbClr val="DDDDDD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grpSp>
              <p:nvGrpSpPr>
                <p:cNvPr id="6153" name="Group 9">
                  <a:extLst>
                    <a:ext uri="{FF2B5EF4-FFF2-40B4-BE49-F238E27FC236}">
                      <a16:creationId xmlns:a16="http://schemas.microsoft.com/office/drawing/2014/main" id="{CE74DD0F-C576-E132-EC0E-07C5F8470B6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80" y="3696"/>
                  <a:ext cx="1776" cy="144"/>
                  <a:chOff x="480" y="3696"/>
                  <a:chExt cx="1776" cy="144"/>
                </a:xfrm>
              </p:grpSpPr>
              <p:sp>
                <p:nvSpPr>
                  <p:cNvPr id="6154" name="Rectangle 10">
                    <a:extLst>
                      <a:ext uri="{FF2B5EF4-FFF2-40B4-BE49-F238E27FC236}">
                        <a16:creationId xmlns:a16="http://schemas.microsoft.com/office/drawing/2014/main" id="{3AC2B881-D505-AD98-1EF2-21FA839A442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60" y="3696"/>
                    <a:ext cx="480" cy="144"/>
                  </a:xfrm>
                  <a:prstGeom prst="rect">
                    <a:avLst/>
                  </a:prstGeom>
                  <a:solidFill>
                    <a:srgbClr val="969696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6155" name="Rectangle 11">
                    <a:extLst>
                      <a:ext uri="{FF2B5EF4-FFF2-40B4-BE49-F238E27FC236}">
                        <a16:creationId xmlns:a16="http://schemas.microsoft.com/office/drawing/2014/main" id="{42FB6CE9-F8DF-3DBB-C2D2-BD35E0285C3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80" y="3696"/>
                    <a:ext cx="480" cy="144"/>
                  </a:xfrm>
                  <a:prstGeom prst="rect">
                    <a:avLst/>
                  </a:prstGeom>
                  <a:solidFill>
                    <a:srgbClr val="B2B2B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6156" name="Rectangle 12">
                    <a:extLst>
                      <a:ext uri="{FF2B5EF4-FFF2-40B4-BE49-F238E27FC236}">
                        <a16:creationId xmlns:a16="http://schemas.microsoft.com/office/drawing/2014/main" id="{948ACB36-29BD-5845-EFBF-1FCA600D86A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440" y="3696"/>
                    <a:ext cx="432" cy="144"/>
                  </a:xfrm>
                  <a:prstGeom prst="rect">
                    <a:avLst/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6157" name="Rectangle 13">
                    <a:extLst>
                      <a:ext uri="{FF2B5EF4-FFF2-40B4-BE49-F238E27FC236}">
                        <a16:creationId xmlns:a16="http://schemas.microsoft.com/office/drawing/2014/main" id="{DFEE1941-3AC9-80C0-E615-69312CCE3BF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3696"/>
                    <a:ext cx="384" cy="144"/>
                  </a:xfrm>
                  <a:prstGeom prst="rect">
                    <a:avLst/>
                  </a:prstGeom>
                  <a:solidFill>
                    <a:srgbClr val="5F5F5F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</p:grpSp>
          <p:sp>
            <p:nvSpPr>
              <p:cNvPr id="6159" name="Rectangle 15">
                <a:extLst>
                  <a:ext uri="{FF2B5EF4-FFF2-40B4-BE49-F238E27FC236}">
                    <a16:creationId xmlns:a16="http://schemas.microsoft.com/office/drawing/2014/main" id="{CEF1E314-DB7A-87D2-2933-C6D37EC846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52" y="3648"/>
                <a:ext cx="96" cy="240"/>
              </a:xfrm>
              <a:prstGeom prst="rect">
                <a:avLst/>
              </a:prstGeom>
              <a:solidFill>
                <a:srgbClr val="CC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6185" name="Group 41">
              <a:extLst>
                <a:ext uri="{FF2B5EF4-FFF2-40B4-BE49-F238E27FC236}">
                  <a16:creationId xmlns:a16="http://schemas.microsoft.com/office/drawing/2014/main" id="{13EB00F5-CCB8-1A42-0D9D-5D721575071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28" y="480"/>
              <a:ext cx="1632" cy="3360"/>
              <a:chOff x="4128" y="480"/>
              <a:chExt cx="1632" cy="3360"/>
            </a:xfrm>
          </p:grpSpPr>
          <p:sp>
            <p:nvSpPr>
              <p:cNvPr id="6184" name="Rectangle 40">
                <a:extLst>
                  <a:ext uri="{FF2B5EF4-FFF2-40B4-BE49-F238E27FC236}">
                    <a16:creationId xmlns:a16="http://schemas.microsoft.com/office/drawing/2014/main" id="{9900D677-96AA-2D5E-B268-560C2765D3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28" y="480"/>
                <a:ext cx="1632" cy="336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83" name="Text Box 39">
                <a:extLst>
                  <a:ext uri="{FF2B5EF4-FFF2-40B4-BE49-F238E27FC236}">
                    <a16:creationId xmlns:a16="http://schemas.microsoft.com/office/drawing/2014/main" id="{E3D8EF0D-22D5-BEDF-E546-CF17064B992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76" y="528"/>
                <a:ext cx="1536" cy="32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en-US" sz="2200" b="1"/>
                  <a:t>As the balloons are dipped into a beaker of </a:t>
                </a:r>
                <a:r>
                  <a:rPr lang="en-US" altLang="en-US" sz="2200" b="1">
                    <a:solidFill>
                      <a:schemeClr val="folHlink"/>
                    </a:solidFill>
                  </a:rPr>
                  <a:t>liquid nitrogen</a:t>
                </a:r>
                <a:r>
                  <a:rPr lang="en-US" altLang="en-US" sz="2200" b="1"/>
                  <a:t> (-196</a:t>
                </a:r>
                <a:r>
                  <a:rPr lang="en-US" altLang="en-US" sz="2200" b="1">
                    <a:cs typeface="Arial" panose="020B0604020202020204" pitchFamily="34" charset="0"/>
                  </a:rPr>
                  <a:t>°C; -320°F</a:t>
                </a:r>
                <a:r>
                  <a:rPr lang="en-US" altLang="en-US" sz="2200" b="1"/>
                  <a:t>), the air inside them quickly cools. The volume of the air inside the balloons decreases as the temperature of the balloons decreases.</a:t>
                </a:r>
              </a:p>
            </p:txBody>
          </p:sp>
        </p:grp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07" name="Group 39">
            <a:extLst>
              <a:ext uri="{FF2B5EF4-FFF2-40B4-BE49-F238E27FC236}">
                <a16:creationId xmlns:a16="http://schemas.microsoft.com/office/drawing/2014/main" id="{26622E53-7E78-CDE4-9659-6B7DE003EB57}"/>
              </a:ext>
            </a:extLst>
          </p:cNvPr>
          <p:cNvGrpSpPr>
            <a:grpSpLocks/>
          </p:cNvGrpSpPr>
          <p:nvPr/>
        </p:nvGrpSpPr>
        <p:grpSpPr bwMode="auto">
          <a:xfrm>
            <a:off x="0" y="723900"/>
            <a:ext cx="9144000" cy="5448300"/>
            <a:chOff x="0" y="456"/>
            <a:chExt cx="5760" cy="3432"/>
          </a:xfrm>
        </p:grpSpPr>
        <p:grpSp>
          <p:nvGrpSpPr>
            <p:cNvPr id="7184" name="Group 16">
              <a:extLst>
                <a:ext uri="{FF2B5EF4-FFF2-40B4-BE49-F238E27FC236}">
                  <a16:creationId xmlns:a16="http://schemas.microsoft.com/office/drawing/2014/main" id="{E957B1EE-C880-4B75-55D3-0B4793DFA02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456"/>
              <a:ext cx="5760" cy="3432"/>
              <a:chOff x="0" y="456"/>
              <a:chExt cx="5760" cy="3432"/>
            </a:xfrm>
          </p:grpSpPr>
          <p:pic>
            <p:nvPicPr>
              <p:cNvPr id="7172" name="Picture 4">
                <a:extLst>
                  <a:ext uri="{FF2B5EF4-FFF2-40B4-BE49-F238E27FC236}">
                    <a16:creationId xmlns:a16="http://schemas.microsoft.com/office/drawing/2014/main" id="{03CB6E43-D368-947B-DFAC-3CC16A74999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456"/>
                <a:ext cx="5760" cy="34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7182" name="Rectangle 14">
                <a:extLst>
                  <a:ext uri="{FF2B5EF4-FFF2-40B4-BE49-F238E27FC236}">
                    <a16:creationId xmlns:a16="http://schemas.microsoft.com/office/drawing/2014/main" id="{E32ACA57-0CCF-A4D8-F3C3-F1E2A077EB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4" y="3648"/>
                <a:ext cx="96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grpSp>
            <p:nvGrpSpPr>
              <p:cNvPr id="7183" name="Group 15">
                <a:extLst>
                  <a:ext uri="{FF2B5EF4-FFF2-40B4-BE49-F238E27FC236}">
                    <a16:creationId xmlns:a16="http://schemas.microsoft.com/office/drawing/2014/main" id="{E5A7BFF4-32A9-D0C9-E2E7-CC4E1206C73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3648"/>
                <a:ext cx="2256" cy="240"/>
                <a:chOff x="0" y="3648"/>
                <a:chExt cx="2256" cy="240"/>
              </a:xfrm>
            </p:grpSpPr>
            <p:sp>
              <p:nvSpPr>
                <p:cNvPr id="7174" name="Rectangle 6">
                  <a:extLst>
                    <a:ext uri="{FF2B5EF4-FFF2-40B4-BE49-F238E27FC236}">
                      <a16:creationId xmlns:a16="http://schemas.microsoft.com/office/drawing/2014/main" id="{5395E024-9570-B386-B076-E1C7DD8FA80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3696"/>
                  <a:ext cx="2256" cy="144"/>
                </a:xfrm>
                <a:prstGeom prst="rect">
                  <a:avLst/>
                </a:prstGeom>
                <a:solidFill>
                  <a:srgbClr val="EAEAEA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7175" name="Rectangle 7">
                  <a:extLst>
                    <a:ext uri="{FF2B5EF4-FFF2-40B4-BE49-F238E27FC236}">
                      <a16:creationId xmlns:a16="http://schemas.microsoft.com/office/drawing/2014/main" id="{560E56CB-D9CC-F0EE-E9C0-23B2C792B32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3696"/>
                  <a:ext cx="480" cy="144"/>
                </a:xfrm>
                <a:prstGeom prst="rect">
                  <a:avLst/>
                </a:prstGeom>
                <a:solidFill>
                  <a:srgbClr val="DDDDDD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grpSp>
              <p:nvGrpSpPr>
                <p:cNvPr id="7177" name="Group 9">
                  <a:extLst>
                    <a:ext uri="{FF2B5EF4-FFF2-40B4-BE49-F238E27FC236}">
                      <a16:creationId xmlns:a16="http://schemas.microsoft.com/office/drawing/2014/main" id="{B7C10594-621F-A451-35E8-1008D681359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80" y="3696"/>
                  <a:ext cx="1776" cy="144"/>
                  <a:chOff x="480" y="3696"/>
                  <a:chExt cx="1776" cy="144"/>
                </a:xfrm>
              </p:grpSpPr>
              <p:sp>
                <p:nvSpPr>
                  <p:cNvPr id="7178" name="Rectangle 10">
                    <a:extLst>
                      <a:ext uri="{FF2B5EF4-FFF2-40B4-BE49-F238E27FC236}">
                        <a16:creationId xmlns:a16="http://schemas.microsoft.com/office/drawing/2014/main" id="{5BADD8B4-32D7-657D-282C-C6F3BC1B841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60" y="3696"/>
                    <a:ext cx="480" cy="144"/>
                  </a:xfrm>
                  <a:prstGeom prst="rect">
                    <a:avLst/>
                  </a:prstGeom>
                  <a:solidFill>
                    <a:srgbClr val="969696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7179" name="Rectangle 11">
                    <a:extLst>
                      <a:ext uri="{FF2B5EF4-FFF2-40B4-BE49-F238E27FC236}">
                        <a16:creationId xmlns:a16="http://schemas.microsoft.com/office/drawing/2014/main" id="{F42AE48F-2B2B-FA02-D479-5DF1C640F80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80" y="3696"/>
                    <a:ext cx="480" cy="144"/>
                  </a:xfrm>
                  <a:prstGeom prst="rect">
                    <a:avLst/>
                  </a:prstGeom>
                  <a:solidFill>
                    <a:srgbClr val="B2B2B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7180" name="Rectangle 12">
                    <a:extLst>
                      <a:ext uri="{FF2B5EF4-FFF2-40B4-BE49-F238E27FC236}">
                        <a16:creationId xmlns:a16="http://schemas.microsoft.com/office/drawing/2014/main" id="{478ED00F-EBF8-FBBD-70E5-36E4DBC768A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440" y="3696"/>
                    <a:ext cx="432" cy="144"/>
                  </a:xfrm>
                  <a:prstGeom prst="rect">
                    <a:avLst/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7181" name="Rectangle 13">
                    <a:extLst>
                      <a:ext uri="{FF2B5EF4-FFF2-40B4-BE49-F238E27FC236}">
                        <a16:creationId xmlns:a16="http://schemas.microsoft.com/office/drawing/2014/main" id="{8A6C0F8C-7462-95D1-5354-7CEB6F2B4F8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3696"/>
                    <a:ext cx="384" cy="144"/>
                  </a:xfrm>
                  <a:prstGeom prst="rect">
                    <a:avLst/>
                  </a:prstGeom>
                  <a:solidFill>
                    <a:srgbClr val="5F5F5F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7176" name="Rectangle 8">
                  <a:extLst>
                    <a:ext uri="{FF2B5EF4-FFF2-40B4-BE49-F238E27FC236}">
                      <a16:creationId xmlns:a16="http://schemas.microsoft.com/office/drawing/2014/main" id="{4BB31DE7-95F2-4074-A71F-4FDD0BADCE7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84" y="3648"/>
                  <a:ext cx="96" cy="240"/>
                </a:xfrm>
                <a:prstGeom prst="rect">
                  <a:avLst/>
                </a:prstGeom>
                <a:solidFill>
                  <a:srgbClr val="CC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</p:grpSp>
        <p:grpSp>
          <p:nvGrpSpPr>
            <p:cNvPr id="7204" name="Group 36">
              <a:extLst>
                <a:ext uri="{FF2B5EF4-FFF2-40B4-BE49-F238E27FC236}">
                  <a16:creationId xmlns:a16="http://schemas.microsoft.com/office/drawing/2014/main" id="{BBFB779F-1C44-F7A1-54F5-8A42EE2DC2E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28" y="480"/>
              <a:ext cx="1632" cy="3360"/>
              <a:chOff x="4128" y="480"/>
              <a:chExt cx="1632" cy="3360"/>
            </a:xfrm>
          </p:grpSpPr>
          <p:sp>
            <p:nvSpPr>
              <p:cNvPr id="7205" name="Rectangle 37">
                <a:extLst>
                  <a:ext uri="{FF2B5EF4-FFF2-40B4-BE49-F238E27FC236}">
                    <a16:creationId xmlns:a16="http://schemas.microsoft.com/office/drawing/2014/main" id="{7DEA690D-8C8F-526F-C323-D3E5088948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28" y="480"/>
                <a:ext cx="1632" cy="336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06" name="Text Box 38">
                <a:extLst>
                  <a:ext uri="{FF2B5EF4-FFF2-40B4-BE49-F238E27FC236}">
                    <a16:creationId xmlns:a16="http://schemas.microsoft.com/office/drawing/2014/main" id="{9C639F14-0401-8683-090C-456089E3299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76" y="528"/>
                <a:ext cx="1536" cy="32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en-US" sz="2200" b="1"/>
                  <a:t>As the balloons are dipped into a beaker of </a:t>
                </a:r>
                <a:r>
                  <a:rPr lang="en-US" altLang="en-US" sz="2200" b="1">
                    <a:solidFill>
                      <a:schemeClr val="folHlink"/>
                    </a:solidFill>
                  </a:rPr>
                  <a:t>liquid nitrogen</a:t>
                </a:r>
                <a:r>
                  <a:rPr lang="en-US" altLang="en-US" sz="2200" b="1"/>
                  <a:t> (-196</a:t>
                </a:r>
                <a:r>
                  <a:rPr lang="en-US" altLang="en-US" sz="2200" b="1">
                    <a:cs typeface="Arial" panose="020B0604020202020204" pitchFamily="34" charset="0"/>
                  </a:rPr>
                  <a:t>°C; -320°F</a:t>
                </a:r>
                <a:r>
                  <a:rPr lang="en-US" altLang="en-US" sz="2200" b="1"/>
                  <a:t>), the air inside them quickly cools. The volume of the air inside the balloons decreases as the temperature of the balloons decreases.</a:t>
                </a:r>
              </a:p>
            </p:txBody>
          </p:sp>
        </p:grp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12" name="Group 20">
            <a:extLst>
              <a:ext uri="{FF2B5EF4-FFF2-40B4-BE49-F238E27FC236}">
                <a16:creationId xmlns:a16="http://schemas.microsoft.com/office/drawing/2014/main" id="{50BEA43A-9480-1D7B-DACC-F07FCE149F3E}"/>
              </a:ext>
            </a:extLst>
          </p:cNvPr>
          <p:cNvGrpSpPr>
            <a:grpSpLocks/>
          </p:cNvGrpSpPr>
          <p:nvPr/>
        </p:nvGrpSpPr>
        <p:grpSpPr bwMode="auto">
          <a:xfrm>
            <a:off x="0" y="723900"/>
            <a:ext cx="9144000" cy="5448300"/>
            <a:chOff x="0" y="456"/>
            <a:chExt cx="5760" cy="3432"/>
          </a:xfrm>
        </p:grpSpPr>
        <p:grpSp>
          <p:nvGrpSpPr>
            <p:cNvPr id="8208" name="Group 16">
              <a:extLst>
                <a:ext uri="{FF2B5EF4-FFF2-40B4-BE49-F238E27FC236}">
                  <a16:creationId xmlns:a16="http://schemas.microsoft.com/office/drawing/2014/main" id="{8B7F5011-C224-7FD7-9B5E-FE63D4BA73B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456"/>
              <a:ext cx="5760" cy="3432"/>
              <a:chOff x="0" y="456"/>
              <a:chExt cx="5760" cy="3432"/>
            </a:xfrm>
          </p:grpSpPr>
          <p:pic>
            <p:nvPicPr>
              <p:cNvPr id="8196" name="Picture 4">
                <a:extLst>
                  <a:ext uri="{FF2B5EF4-FFF2-40B4-BE49-F238E27FC236}">
                    <a16:creationId xmlns:a16="http://schemas.microsoft.com/office/drawing/2014/main" id="{34CA4FFB-42FD-4CC9-2FEA-A7EECCA304E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456"/>
                <a:ext cx="5760" cy="34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8206" name="Rectangle 14">
                <a:extLst>
                  <a:ext uri="{FF2B5EF4-FFF2-40B4-BE49-F238E27FC236}">
                    <a16:creationId xmlns:a16="http://schemas.microsoft.com/office/drawing/2014/main" id="{47D14650-CAE9-CBA0-8784-2DF2597008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80" y="3648"/>
                <a:ext cx="144" cy="144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rgbClr val="EAEAEA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grpSp>
            <p:nvGrpSpPr>
              <p:cNvPr id="8207" name="Group 15">
                <a:extLst>
                  <a:ext uri="{FF2B5EF4-FFF2-40B4-BE49-F238E27FC236}">
                    <a16:creationId xmlns:a16="http://schemas.microsoft.com/office/drawing/2014/main" id="{262C4F47-01FC-86B8-E166-BECC8231ECD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3648"/>
                <a:ext cx="2256" cy="240"/>
                <a:chOff x="0" y="3648"/>
                <a:chExt cx="2256" cy="240"/>
              </a:xfrm>
            </p:grpSpPr>
            <p:sp>
              <p:nvSpPr>
                <p:cNvPr id="8198" name="Rectangle 6">
                  <a:extLst>
                    <a:ext uri="{FF2B5EF4-FFF2-40B4-BE49-F238E27FC236}">
                      <a16:creationId xmlns:a16="http://schemas.microsoft.com/office/drawing/2014/main" id="{B03899FC-0FC6-6E59-1417-D5B3DA4C513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3696"/>
                  <a:ext cx="2256" cy="144"/>
                </a:xfrm>
                <a:prstGeom prst="rect">
                  <a:avLst/>
                </a:prstGeom>
                <a:solidFill>
                  <a:srgbClr val="EAEAEA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8199" name="Rectangle 7">
                  <a:extLst>
                    <a:ext uri="{FF2B5EF4-FFF2-40B4-BE49-F238E27FC236}">
                      <a16:creationId xmlns:a16="http://schemas.microsoft.com/office/drawing/2014/main" id="{FBCE239F-21C5-F6B0-5880-0C012A8BFFB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3696"/>
                  <a:ext cx="480" cy="144"/>
                </a:xfrm>
                <a:prstGeom prst="rect">
                  <a:avLst/>
                </a:prstGeom>
                <a:solidFill>
                  <a:srgbClr val="DDDDDD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grpSp>
              <p:nvGrpSpPr>
                <p:cNvPr id="8200" name="Group 8">
                  <a:extLst>
                    <a:ext uri="{FF2B5EF4-FFF2-40B4-BE49-F238E27FC236}">
                      <a16:creationId xmlns:a16="http://schemas.microsoft.com/office/drawing/2014/main" id="{C3AE3865-2357-5720-4F8F-7B4421FBE18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80" y="3696"/>
                  <a:ext cx="1776" cy="144"/>
                  <a:chOff x="480" y="3696"/>
                  <a:chExt cx="1776" cy="144"/>
                </a:xfrm>
              </p:grpSpPr>
              <p:sp>
                <p:nvSpPr>
                  <p:cNvPr id="8201" name="Rectangle 9">
                    <a:extLst>
                      <a:ext uri="{FF2B5EF4-FFF2-40B4-BE49-F238E27FC236}">
                        <a16:creationId xmlns:a16="http://schemas.microsoft.com/office/drawing/2014/main" id="{51D72CFC-BADB-C6E2-0CE7-C69B2412441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60" y="3696"/>
                    <a:ext cx="480" cy="144"/>
                  </a:xfrm>
                  <a:prstGeom prst="rect">
                    <a:avLst/>
                  </a:prstGeom>
                  <a:solidFill>
                    <a:srgbClr val="969696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8202" name="Rectangle 10">
                    <a:extLst>
                      <a:ext uri="{FF2B5EF4-FFF2-40B4-BE49-F238E27FC236}">
                        <a16:creationId xmlns:a16="http://schemas.microsoft.com/office/drawing/2014/main" id="{68662522-872F-622C-F286-663F20284F2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80" y="3696"/>
                    <a:ext cx="480" cy="144"/>
                  </a:xfrm>
                  <a:prstGeom prst="rect">
                    <a:avLst/>
                  </a:prstGeom>
                  <a:solidFill>
                    <a:srgbClr val="B2B2B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8203" name="Rectangle 11">
                    <a:extLst>
                      <a:ext uri="{FF2B5EF4-FFF2-40B4-BE49-F238E27FC236}">
                        <a16:creationId xmlns:a16="http://schemas.microsoft.com/office/drawing/2014/main" id="{26CA9CD4-8C4C-E6CB-97E9-F91BBF3BA87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440" y="3696"/>
                    <a:ext cx="432" cy="144"/>
                  </a:xfrm>
                  <a:prstGeom prst="rect">
                    <a:avLst/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8204" name="Rectangle 12">
                    <a:extLst>
                      <a:ext uri="{FF2B5EF4-FFF2-40B4-BE49-F238E27FC236}">
                        <a16:creationId xmlns:a16="http://schemas.microsoft.com/office/drawing/2014/main" id="{D4E9E298-4159-2525-59D2-9933516A957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3696"/>
                    <a:ext cx="384" cy="144"/>
                  </a:xfrm>
                  <a:prstGeom prst="rect">
                    <a:avLst/>
                  </a:prstGeom>
                  <a:solidFill>
                    <a:srgbClr val="5F5F5F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8205" name="Rectangle 13">
                  <a:extLst>
                    <a:ext uri="{FF2B5EF4-FFF2-40B4-BE49-F238E27FC236}">
                      <a16:creationId xmlns:a16="http://schemas.microsoft.com/office/drawing/2014/main" id="{8BCBB19F-E972-BAB4-832A-104EF9C5812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16" y="3648"/>
                  <a:ext cx="96" cy="240"/>
                </a:xfrm>
                <a:prstGeom prst="rect">
                  <a:avLst/>
                </a:prstGeom>
                <a:solidFill>
                  <a:srgbClr val="CC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</p:grpSp>
        <p:grpSp>
          <p:nvGrpSpPr>
            <p:cNvPr id="8209" name="Group 17">
              <a:extLst>
                <a:ext uri="{FF2B5EF4-FFF2-40B4-BE49-F238E27FC236}">
                  <a16:creationId xmlns:a16="http://schemas.microsoft.com/office/drawing/2014/main" id="{9542D48C-ABD0-F463-30BB-40E3A940070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28" y="480"/>
              <a:ext cx="1632" cy="3360"/>
              <a:chOff x="4128" y="480"/>
              <a:chExt cx="1632" cy="3360"/>
            </a:xfrm>
          </p:grpSpPr>
          <p:sp>
            <p:nvSpPr>
              <p:cNvPr id="8210" name="Rectangle 18">
                <a:extLst>
                  <a:ext uri="{FF2B5EF4-FFF2-40B4-BE49-F238E27FC236}">
                    <a16:creationId xmlns:a16="http://schemas.microsoft.com/office/drawing/2014/main" id="{6BDC41EF-5560-33AD-3A78-CF333F2D81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28" y="480"/>
                <a:ext cx="1632" cy="336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211" name="Text Box 19">
                <a:extLst>
                  <a:ext uri="{FF2B5EF4-FFF2-40B4-BE49-F238E27FC236}">
                    <a16:creationId xmlns:a16="http://schemas.microsoft.com/office/drawing/2014/main" id="{D45A9FE2-AC50-D40E-8E34-09CF8265D16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76" y="528"/>
                <a:ext cx="1536" cy="32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en-US" sz="2200" b="1"/>
                  <a:t>As the balloons are dipped into a beaker of </a:t>
                </a:r>
                <a:r>
                  <a:rPr lang="en-US" altLang="en-US" sz="2200" b="1">
                    <a:solidFill>
                      <a:schemeClr val="folHlink"/>
                    </a:solidFill>
                  </a:rPr>
                  <a:t>liquid nitrogen</a:t>
                </a:r>
                <a:r>
                  <a:rPr lang="en-US" altLang="en-US" sz="2200" b="1"/>
                  <a:t> (-196</a:t>
                </a:r>
                <a:r>
                  <a:rPr lang="en-US" altLang="en-US" sz="2200" b="1">
                    <a:cs typeface="Arial" panose="020B0604020202020204" pitchFamily="34" charset="0"/>
                  </a:rPr>
                  <a:t>°C; -320°F</a:t>
                </a:r>
                <a:r>
                  <a:rPr lang="en-US" altLang="en-US" sz="2200" b="1"/>
                  <a:t>), the air inside them quickly cools. The volume of the air inside the balloons decreases as the temperature of the balloons decreases.</a:t>
                </a:r>
              </a:p>
            </p:txBody>
          </p:sp>
        </p:grp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7" name="Picture 7">
            <a:extLst>
              <a:ext uri="{FF2B5EF4-FFF2-40B4-BE49-F238E27FC236}">
                <a16:creationId xmlns:a16="http://schemas.microsoft.com/office/drawing/2014/main" id="{9F58B5C4-FB67-B4A2-D3E8-628BBA3627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4725" y="4505325"/>
            <a:ext cx="1819275" cy="235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6" name="Picture 6">
            <a:extLst>
              <a:ext uri="{FF2B5EF4-FFF2-40B4-BE49-F238E27FC236}">
                <a16:creationId xmlns:a16="http://schemas.microsoft.com/office/drawing/2014/main" id="{3D296C28-5C96-C307-4660-53507D5491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43375"/>
            <a:ext cx="2524125" cy="2714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4" name="Rectangle 4">
            <a:extLst>
              <a:ext uri="{FF2B5EF4-FFF2-40B4-BE49-F238E27FC236}">
                <a16:creationId xmlns:a16="http://schemas.microsoft.com/office/drawing/2014/main" id="{87D3498D-F296-289B-C63C-69AEC9E012C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en-US" altLang="en-US" sz="7200" b="1">
                <a:effectLst>
                  <a:outerShdw blurRad="38100" dist="38100" dir="2700000" algn="tl">
                    <a:srgbClr val="FFFFFF"/>
                  </a:outerShdw>
                </a:effectLst>
                <a:latin typeface="Georgia" panose="02040502050405020303" pitchFamily="18" charset="0"/>
              </a:rPr>
              <a:t>Relationship of Boyle’s Law and Charles’ Law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8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2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1536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28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  <p:bldP spid="15364" grpId="1"/>
      <p:bldP spid="15364" grpId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22" name="Group 14">
            <a:extLst>
              <a:ext uri="{FF2B5EF4-FFF2-40B4-BE49-F238E27FC236}">
                <a16:creationId xmlns:a16="http://schemas.microsoft.com/office/drawing/2014/main" id="{C7F54D35-68DD-464D-230E-9AB7D9EF88A7}"/>
              </a:ext>
            </a:extLst>
          </p:cNvPr>
          <p:cNvGrpSpPr>
            <a:grpSpLocks/>
          </p:cNvGrpSpPr>
          <p:nvPr/>
        </p:nvGrpSpPr>
        <p:grpSpPr bwMode="auto">
          <a:xfrm>
            <a:off x="0" y="914400"/>
            <a:ext cx="9144000" cy="5083175"/>
            <a:chOff x="0" y="576"/>
            <a:chExt cx="5760" cy="3202"/>
          </a:xfrm>
        </p:grpSpPr>
        <p:pic>
          <p:nvPicPr>
            <p:cNvPr id="17412" name="Picture 4">
              <a:extLst>
                <a:ext uri="{FF2B5EF4-FFF2-40B4-BE49-F238E27FC236}">
                  <a16:creationId xmlns:a16="http://schemas.microsoft.com/office/drawing/2014/main" id="{3AAE34C0-37D5-B12F-4F8A-9982DBB9B86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76"/>
              <a:ext cx="5760" cy="32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7413" name="Rectangle 5">
              <a:extLst>
                <a:ext uri="{FF2B5EF4-FFF2-40B4-BE49-F238E27FC236}">
                  <a16:creationId xmlns:a16="http://schemas.microsoft.com/office/drawing/2014/main" id="{AEBC8181-3339-E326-714C-3E60E7E8C7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3552"/>
              <a:ext cx="4176" cy="192"/>
            </a:xfrm>
            <a:prstGeom prst="rect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/>
              <a:endParaRPr lang="en-GB" altLang="en-US"/>
            </a:p>
          </p:txBody>
        </p:sp>
        <p:sp>
          <p:nvSpPr>
            <p:cNvPr id="17417" name="Text Box 9">
              <a:extLst>
                <a:ext uri="{FF2B5EF4-FFF2-40B4-BE49-F238E27FC236}">
                  <a16:creationId xmlns:a16="http://schemas.microsoft.com/office/drawing/2014/main" id="{31C0F8AE-A0B1-B906-09CD-6277B790A3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76" y="3513"/>
              <a:ext cx="15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chemeClr val="bg1"/>
                  </a:solidFill>
                </a:rPr>
                <a:t>Temperature in kelvins</a:t>
              </a:r>
            </a:p>
          </p:txBody>
        </p:sp>
        <p:sp>
          <p:nvSpPr>
            <p:cNvPr id="17420" name="Rectangle 12">
              <a:extLst>
                <a:ext uri="{FF2B5EF4-FFF2-40B4-BE49-F238E27FC236}">
                  <a16:creationId xmlns:a16="http://schemas.microsoft.com/office/drawing/2014/main" id="{47407618-F585-827D-88F9-C4B681FA6F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8" y="2016"/>
              <a:ext cx="2208" cy="240"/>
            </a:xfrm>
            <a:prstGeom prst="rect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17421" name="Text Box 13">
              <a:extLst>
                <a:ext uri="{FF2B5EF4-FFF2-40B4-BE49-F238E27FC236}">
                  <a16:creationId xmlns:a16="http://schemas.microsoft.com/office/drawing/2014/main" id="{039F437A-07B6-A574-91E3-C8B86FA069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20" y="1968"/>
              <a:ext cx="30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chemeClr val="bg1"/>
                  </a:solidFill>
                </a:rPr>
                <a:t>Pressuree in kilograms per square centimeter</a:t>
              </a:r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9" name="Picture 7">
            <a:extLst>
              <a:ext uri="{FF2B5EF4-FFF2-40B4-BE49-F238E27FC236}">
                <a16:creationId xmlns:a16="http://schemas.microsoft.com/office/drawing/2014/main" id="{6FC092BE-A178-0B99-17C3-7B5B934788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43375"/>
            <a:ext cx="2524125" cy="2714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38" name="Picture 6">
            <a:extLst>
              <a:ext uri="{FF2B5EF4-FFF2-40B4-BE49-F238E27FC236}">
                <a16:creationId xmlns:a16="http://schemas.microsoft.com/office/drawing/2014/main" id="{12953855-BC3A-15EC-DA5C-CA531E06D2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4725" y="4505325"/>
            <a:ext cx="1819275" cy="235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36" name="Rectangle 4">
            <a:extLst>
              <a:ext uri="{FF2B5EF4-FFF2-40B4-BE49-F238E27FC236}">
                <a16:creationId xmlns:a16="http://schemas.microsoft.com/office/drawing/2014/main" id="{B20656E2-7417-403C-C0C0-F90CED9459F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en-US" altLang="en-US" sz="6600" b="1">
                <a:effectLst>
                  <a:outerShdw blurRad="38100" dist="38100" dir="2700000" algn="tl">
                    <a:srgbClr val="FFFFFF"/>
                  </a:outerShdw>
                </a:effectLst>
                <a:latin typeface="Georgia" panose="02040502050405020303" pitchFamily="18" charset="0"/>
              </a:rPr>
              <a:t>Practical Applications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8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4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1" presetID="34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20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28" dur="250" autoRev="1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" dur="250" autoRev="1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250" autoRev="1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/>
      <p:bldP spid="18436" grpId="1"/>
      <p:bldP spid="18436" grpId="2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>
            <a:extLst>
              <a:ext uri="{FF2B5EF4-FFF2-40B4-BE49-F238E27FC236}">
                <a16:creationId xmlns:a16="http://schemas.microsoft.com/office/drawing/2014/main" id="{C933ED4B-B6A7-65F5-2E07-AC3B7A2001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485" name="Rectangle 5">
            <a:extLst>
              <a:ext uri="{FF2B5EF4-FFF2-40B4-BE49-F238E27FC236}">
                <a16:creationId xmlns:a16="http://schemas.microsoft.com/office/drawing/2014/main" id="{AB284AAE-9DAF-9A4A-5815-7020059966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81763"/>
            <a:ext cx="9144000" cy="37623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endParaRPr lang="en-GB" altLang="en-US"/>
          </a:p>
        </p:txBody>
      </p:sp>
      <p:sp>
        <p:nvSpPr>
          <p:cNvPr id="20487" name="Rectangle 7">
            <a:extLst>
              <a:ext uri="{FF2B5EF4-FFF2-40B4-BE49-F238E27FC236}">
                <a16:creationId xmlns:a16="http://schemas.microsoft.com/office/drawing/2014/main" id="{F146BBAB-A02F-EA1B-99B0-2B9BD0438D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437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endParaRPr lang="en-US" altLang="en-US" sz="800" b="1">
              <a:effectLst>
                <a:outerShdw blurRad="38100" dist="38100" dir="2700000" algn="tl">
                  <a:srgbClr val="336699"/>
                </a:outerShdw>
              </a:effectLst>
              <a:latin typeface="Georgia" panose="02040502050405020303" pitchFamily="18" charset="0"/>
            </a:endParaRPr>
          </a:p>
          <a:p>
            <a:pPr algn="ctr"/>
            <a:r>
              <a:rPr lang="en-US" altLang="en-US" sz="4400" b="1">
                <a:effectLst>
                  <a:outerShdw blurRad="38100" dist="38100" dir="2700000" algn="tl">
                    <a:srgbClr val="336699"/>
                  </a:outerShdw>
                </a:effectLst>
                <a:latin typeface="Georgia" panose="02040502050405020303" pitchFamily="18" charset="0"/>
              </a:rPr>
              <a:t>Hot AIR Balloon</a:t>
            </a:r>
          </a:p>
          <a:p>
            <a:pPr algn="ctr"/>
            <a:r>
              <a:rPr lang="en-US" altLang="en-US" sz="3600" b="1"/>
              <a:t>The hot air that gives the hot-air balloon its name is commonly created by a propane gas burner that sends powerful jets of flame into the colorful rip-stop nylon envelope. Once the balloon is aloft, its height is maintained by opening and closing the blast valve, which controls the flow of the gas to the burner.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204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204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700" decel="100000" fill="hold"/>
                                        <p:tgtEl>
                                          <p:spTgt spid="204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204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4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04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 dir="cw">
                                      <p:cBhvr>
                                        <p:cTn id="1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04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0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04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04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2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4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24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204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4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4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4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>
            <a:extLst>
              <a:ext uri="{FF2B5EF4-FFF2-40B4-BE49-F238E27FC236}">
                <a16:creationId xmlns:a16="http://schemas.microsoft.com/office/drawing/2014/main" id="{1F473008-8AEA-49F8-DBCA-0A42B83245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GB" altLang="en-US" sz="2400">
                <a:cs typeface="Arial" panose="020B0604020202020204" pitchFamily="34" charset="0"/>
              </a:rPr>
              <a:t>This powerpoint was kindly donated to </a:t>
            </a:r>
            <a:r>
              <a:rPr lang="en-GB" altLang="en-US" sz="2400"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 sz="2400"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endParaRPr lang="en-GB" altLang="en-US" sz="2400"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endParaRPr lang="en-GB" altLang="en-US" sz="2400"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endParaRPr lang="en-GB" altLang="en-US" sz="2400"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endParaRPr lang="en-GB" altLang="en-US" sz="2400"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n-GB" altLang="en-US" sz="2400"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 sz="2400"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4CFE1449-DCAD-3667-BF8A-2E00D4F6CB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effectLst>
                  <a:outerShdw blurRad="38100" dist="38100" dir="2700000" algn="tl">
                    <a:srgbClr val="FFFFFF"/>
                  </a:outerShdw>
                </a:effectLst>
                <a:latin typeface="Georgia" panose="02040502050405020303" pitchFamily="18" charset="0"/>
              </a:rPr>
              <a:t>Charles’ Law</a:t>
            </a:r>
          </a:p>
        </p:txBody>
      </p:sp>
      <p:pic>
        <p:nvPicPr>
          <p:cNvPr id="9229" name="Picture 13">
            <a:extLst>
              <a:ext uri="{FF2B5EF4-FFF2-40B4-BE49-F238E27FC236}">
                <a16:creationId xmlns:a16="http://schemas.microsoft.com/office/drawing/2014/main" id="{8F15164F-04C0-509D-469F-BD0703EB90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43375"/>
            <a:ext cx="2524125" cy="2714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19" name="Rectangle 3">
            <a:extLst>
              <a:ext uri="{FF2B5EF4-FFF2-40B4-BE49-F238E27FC236}">
                <a16:creationId xmlns:a16="http://schemas.microsoft.com/office/drawing/2014/main" id="{DB220FCC-AC73-0F25-5B39-91D40D9899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3600"/>
              <a:t>French chemist </a:t>
            </a:r>
            <a:r>
              <a:rPr lang="en-US" altLang="en-US" sz="3600" b="1">
                <a:effectLst>
                  <a:outerShdw blurRad="38100" dist="38100" dir="2700000" algn="tl">
                    <a:srgbClr val="336699"/>
                  </a:outerShdw>
                </a:effectLst>
              </a:rPr>
              <a:t>Jacques Charles</a:t>
            </a:r>
            <a:r>
              <a:rPr lang="en-US" altLang="en-US" sz="3600"/>
              <a:t> discovered that the volume of a gas at constant pressure changes with temperature. </a:t>
            </a:r>
          </a:p>
          <a:p>
            <a:r>
              <a:rPr lang="en-US" altLang="en-US" sz="3600"/>
              <a:t>As the temperature of the gas increases, so does its volume, and as its temperature decreases, so does its volume.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4" presetID="34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5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6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8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9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20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21" dur="1000" autoRev="1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" dur="1000" autoRev="1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" dur="1000" autoRev="1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0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29" dur="250" autoRev="1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250" autoRev="1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" dur="250" autoRev="1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43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0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37" dur="250" autoRev="1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" dur="250" autoRev="1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" dur="250" autoRev="1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8" grpId="1"/>
      <p:bldP spid="9218" grpId="2"/>
      <p:bldP spid="9219" grpId="0" uiExpand="1" build="p"/>
      <p:bldP spid="9219" grpId="1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>
            <a:extLst>
              <a:ext uri="{FF2B5EF4-FFF2-40B4-BE49-F238E27FC236}">
                <a16:creationId xmlns:a16="http://schemas.microsoft.com/office/drawing/2014/main" id="{09716B24-2EB1-BFC2-D6E4-9B3F58668E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4725" y="4505325"/>
            <a:ext cx="1819275" cy="235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6" name="Rectangle 2">
            <a:extLst>
              <a:ext uri="{FF2B5EF4-FFF2-40B4-BE49-F238E27FC236}">
                <a16:creationId xmlns:a16="http://schemas.microsoft.com/office/drawing/2014/main" id="{394E79F8-AD2C-314A-5A8D-65763B1A69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effectLst>
                  <a:outerShdw blurRad="38100" dist="38100" dir="2700000" algn="tl">
                    <a:srgbClr val="FFFFFF"/>
                  </a:outerShdw>
                </a:effectLst>
                <a:latin typeface="Georgia" panose="02040502050405020303" pitchFamily="18" charset="0"/>
              </a:rPr>
              <a:t>C h a r l e s ’  L a w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072C1F10-768A-F497-E153-3AEA743968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646238"/>
            <a:ext cx="8610600" cy="4525962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3600"/>
              <a:t>The law says that at constant pressure, the volume of a fixed number of particles of gas is directly proportional to the absolute (Kelvin) temperature, mathematically expressed as: </a:t>
            </a:r>
          </a:p>
          <a:p>
            <a:pPr algn="ctr">
              <a:buFontTx/>
              <a:buNone/>
            </a:pPr>
            <a:r>
              <a:rPr lang="en-US" altLang="en-US" sz="8800" b="1">
                <a:effectLst>
                  <a:outerShdw blurRad="38100" dist="38100" dir="2700000" algn="tl">
                    <a:srgbClr val="336699"/>
                  </a:outerShdw>
                </a:effectLst>
              </a:rPr>
              <a:t>V = </a:t>
            </a:r>
            <a:r>
              <a:rPr lang="en-US" altLang="en-US" sz="8800" b="1" i="1">
                <a:effectLst>
                  <a:outerShdw blurRad="38100" dist="38100" dir="2700000" algn="tl">
                    <a:srgbClr val="336699"/>
                  </a:outerShdw>
                </a:effectLst>
              </a:rPr>
              <a:t>k</a:t>
            </a:r>
            <a:r>
              <a:rPr lang="en-US" altLang="en-US" sz="8800" b="1">
                <a:effectLst>
                  <a:outerShdw blurRad="38100" dist="38100" dir="2700000" algn="tl">
                    <a:srgbClr val="336699"/>
                  </a:outerShdw>
                </a:effectLst>
              </a:rPr>
              <a:t>T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1" presetID="2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2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 dir="cw">
                                      <p:cBhvr>
                                        <p:cTn id="23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25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2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7160"/>
                            </p:stCondLst>
                            <p:childTnLst>
                              <p:par>
                                <p:cTn id="33" presetID="32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4" dur="1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35" dur="1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6" dur="1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1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6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4">
            <a:extLst>
              <a:ext uri="{FF2B5EF4-FFF2-40B4-BE49-F238E27FC236}">
                <a16:creationId xmlns:a16="http://schemas.microsoft.com/office/drawing/2014/main" id="{428444EA-A6ED-300C-7126-0C388FD273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43375"/>
            <a:ext cx="2524125" cy="2714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06" name="Rectangle 2">
            <a:extLst>
              <a:ext uri="{FF2B5EF4-FFF2-40B4-BE49-F238E27FC236}">
                <a16:creationId xmlns:a16="http://schemas.microsoft.com/office/drawing/2014/main" id="{94B7C1F2-E045-E36F-ECAF-76576F00AB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effectLst>
                  <a:outerShdw blurRad="38100" dist="38100" dir="2700000" algn="tl">
                    <a:srgbClr val="FFFFFF"/>
                  </a:outerShdw>
                </a:effectLst>
                <a:latin typeface="Georgia" panose="02040502050405020303" pitchFamily="18" charset="0"/>
              </a:rPr>
              <a:t>Charles’ Law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0FD7F450-A8EA-60D7-0743-B0A9C1F687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altLang="en-US" sz="8800" b="1">
                <a:effectLst>
                  <a:outerShdw blurRad="38100" dist="38100" dir="2700000" algn="tl">
                    <a:srgbClr val="336699"/>
                  </a:outerShdw>
                </a:effectLst>
              </a:rPr>
              <a:t>V = </a:t>
            </a:r>
            <a:r>
              <a:rPr lang="en-US" altLang="en-US" sz="8800" b="1" i="1">
                <a:effectLst>
                  <a:outerShdw blurRad="38100" dist="38100" dir="2700000" algn="tl">
                    <a:srgbClr val="336699"/>
                  </a:outerShdw>
                </a:effectLst>
              </a:rPr>
              <a:t>k</a:t>
            </a:r>
            <a:r>
              <a:rPr lang="en-US" altLang="en-US" sz="8800" b="1">
                <a:effectLst>
                  <a:outerShdw blurRad="38100" dist="38100" dir="2700000" algn="tl">
                    <a:srgbClr val="336699"/>
                  </a:outerShdw>
                </a:effectLst>
              </a:rPr>
              <a:t>T</a:t>
            </a:r>
          </a:p>
          <a:p>
            <a:pPr>
              <a:buFontTx/>
              <a:buNone/>
            </a:pPr>
            <a:r>
              <a:rPr lang="en-US" altLang="en-US" sz="4000"/>
              <a:t>			V = Volume</a:t>
            </a:r>
          </a:p>
          <a:p>
            <a:pPr>
              <a:buFontTx/>
              <a:buNone/>
            </a:pPr>
            <a:r>
              <a:rPr lang="en-US" altLang="en-US" sz="4000" i="1"/>
              <a:t>			k </a:t>
            </a:r>
            <a:r>
              <a:rPr lang="en-US" altLang="en-US" sz="4000"/>
              <a:t>= Charles’ Law constant 			of Proportionality</a:t>
            </a:r>
          </a:p>
          <a:p>
            <a:pPr>
              <a:buFontTx/>
              <a:buNone/>
            </a:pPr>
            <a:r>
              <a:rPr lang="en-US" altLang="en-US" sz="4000"/>
              <a:t>			T = Temperature in Kelvins</a:t>
            </a:r>
            <a:endParaRPr lang="en-US" altLang="en-US" sz="4000" i="1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0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8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 dir="cw">
                                      <p:cBhvr>
                                        <p:cTn id="19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21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70" decel="100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770" decel="100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6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>
            <a:extLst>
              <a:ext uri="{FF2B5EF4-FFF2-40B4-BE49-F238E27FC236}">
                <a16:creationId xmlns:a16="http://schemas.microsoft.com/office/drawing/2014/main" id="{3D9DDA60-ECFA-F1EA-049A-3BD41BF131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4725" y="4505325"/>
            <a:ext cx="1819275" cy="235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2" name="Rectangle 2">
            <a:extLst>
              <a:ext uri="{FF2B5EF4-FFF2-40B4-BE49-F238E27FC236}">
                <a16:creationId xmlns:a16="http://schemas.microsoft.com/office/drawing/2014/main" id="{6A26FECC-C802-28E9-168A-A37C59ED14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effectLst>
                  <a:outerShdw blurRad="38100" dist="38100" dir="2700000" algn="tl">
                    <a:srgbClr val="FFFFFF"/>
                  </a:outerShdw>
                </a:effectLst>
                <a:latin typeface="Georgia" panose="02040502050405020303" pitchFamily="18" charset="0"/>
              </a:rPr>
              <a:t>Explanation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91A6A960-4082-F5E1-E7B0-9BCFEF4FF2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3600"/>
              <a:t>Raising the temperature of a gas causes the gas to fill a greater volume as long as pressure remains constant. </a:t>
            </a:r>
          </a:p>
          <a:p>
            <a:r>
              <a:rPr lang="en-US" altLang="en-US" sz="3600"/>
              <a:t>Gases expand at a constant rate as temperature increases, and the rate of expansion is similar for all gases.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7" presetID="3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" presetID="2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3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 dir="cw">
                                      <p:cBhvr>
                                        <p:cTn id="34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35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36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7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5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2" grpId="1"/>
      <p:bldP spid="10242" grpId="2"/>
      <p:bldP spid="1024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>
            <a:extLst>
              <a:ext uri="{FF2B5EF4-FFF2-40B4-BE49-F238E27FC236}">
                <a16:creationId xmlns:a16="http://schemas.microsoft.com/office/drawing/2014/main" id="{076EB690-F2C5-F4FF-6CB4-4164FD6CD3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43375"/>
            <a:ext cx="2524125" cy="2714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0" name="Rectangle 2">
            <a:extLst>
              <a:ext uri="{FF2B5EF4-FFF2-40B4-BE49-F238E27FC236}">
                <a16:creationId xmlns:a16="http://schemas.microsoft.com/office/drawing/2014/main" id="{6FDC153F-4FA2-43C8-E277-7594606619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effectLst>
                  <a:outerShdw blurRad="38100" dist="38100" dir="2700000" algn="tl">
                    <a:srgbClr val="FFFFFF"/>
                  </a:outerShdw>
                </a:effectLst>
                <a:latin typeface="Georgia" panose="02040502050405020303" pitchFamily="18" charset="0"/>
              </a:rPr>
              <a:t>Example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B68265B5-D85A-6497-6310-D5CDA2A00D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3600"/>
              <a:t>If the temperature of a given amount of gas is doubled, for example, its volume will also double (as long as pressure remains unchanged).</a:t>
            </a:r>
          </a:p>
          <a:p>
            <a:pPr algn="ctr">
              <a:buFontTx/>
              <a:buNone/>
            </a:pPr>
            <a:endParaRPr lang="en-US" altLang="en-US" sz="2000" b="1">
              <a:effectLst>
                <a:outerShdw blurRad="38100" dist="38100" dir="2700000" algn="tl">
                  <a:srgbClr val="336699"/>
                </a:outerShdw>
              </a:effectLst>
            </a:endParaRPr>
          </a:p>
          <a:p>
            <a:pPr algn="ctr">
              <a:buFontTx/>
              <a:buNone/>
            </a:pPr>
            <a:r>
              <a:rPr lang="en-US" altLang="en-US" sz="7200" b="1">
                <a:effectLst>
                  <a:outerShdw blurRad="38100" dist="38100" dir="2700000" algn="tl">
                    <a:srgbClr val="336699"/>
                  </a:outerShdw>
                </a:effectLst>
              </a:rPr>
              <a:t>2V = 2</a:t>
            </a:r>
            <a:r>
              <a:rPr lang="en-US" altLang="en-US" sz="7200" b="1" i="1">
                <a:effectLst>
                  <a:outerShdw blurRad="38100" dist="38100" dir="2700000" algn="tl">
                    <a:srgbClr val="336699"/>
                  </a:outerShdw>
                </a:effectLst>
              </a:rPr>
              <a:t>k</a:t>
            </a:r>
            <a:r>
              <a:rPr lang="en-US" altLang="en-US" sz="7200" b="1">
                <a:effectLst>
                  <a:outerShdw blurRad="38100" dist="38100" dir="2700000" algn="tl">
                    <a:srgbClr val="336699"/>
                  </a:outerShdw>
                </a:effectLst>
              </a:rPr>
              <a:t>T</a:t>
            </a:r>
            <a:endParaRPr lang="en-US" altLang="en-US" sz="720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0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19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6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33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4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36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38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0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6" name="Picture 4">
            <a:extLst>
              <a:ext uri="{FF2B5EF4-FFF2-40B4-BE49-F238E27FC236}">
                <a16:creationId xmlns:a16="http://schemas.microsoft.com/office/drawing/2014/main" id="{67D9317F-3E28-8754-63C1-7E9F3B1477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4725" y="4505325"/>
            <a:ext cx="1819275" cy="235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554" name="Rectangle 2">
            <a:extLst>
              <a:ext uri="{FF2B5EF4-FFF2-40B4-BE49-F238E27FC236}">
                <a16:creationId xmlns:a16="http://schemas.microsoft.com/office/drawing/2014/main" id="{773468C0-131F-EA0C-E66F-3BF9FAE75F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effectLst>
                  <a:outerShdw blurRad="38100" dist="38100" dir="2700000" algn="tl">
                    <a:srgbClr val="FFFFFF"/>
                  </a:outerShdw>
                </a:effectLst>
                <a:latin typeface="Georgia" panose="02040502050405020303" pitchFamily="18" charset="0"/>
              </a:rPr>
              <a:t>Charles’ Law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E0CA2333-C0F9-331C-F50B-CA981882D6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altLang="en-US" sz="4400"/>
              <a:t>Charles’ Law can be modified to a convenient form by solving for </a:t>
            </a:r>
            <a:r>
              <a:rPr lang="en-US" altLang="en-US" sz="4400" i="1"/>
              <a:t>k</a:t>
            </a:r>
            <a:r>
              <a:rPr lang="en-US" altLang="en-US" sz="4400"/>
              <a:t>.</a:t>
            </a:r>
          </a:p>
          <a:p>
            <a:pPr algn="ctr">
              <a:buFontTx/>
              <a:buNone/>
            </a:pPr>
            <a:r>
              <a:rPr lang="en-US" altLang="en-US" sz="8000" b="1" i="1">
                <a:effectLst>
                  <a:outerShdw blurRad="38100" dist="38100" dir="2700000" algn="tl">
                    <a:srgbClr val="336699"/>
                  </a:outerShdw>
                </a:effectLst>
              </a:rPr>
              <a:t>k </a:t>
            </a:r>
            <a:r>
              <a:rPr lang="en-US" altLang="en-US" sz="8000" b="1">
                <a:effectLst>
                  <a:outerShdw blurRad="38100" dist="38100" dir="2700000" algn="tl">
                    <a:srgbClr val="336699"/>
                  </a:outerShdw>
                </a:effectLst>
              </a:rPr>
              <a:t>= V / T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0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 tmFilter="0, 0; .2, .5; .8, .5; 1, 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500" autoRev="1" fill="hold"/>
                                        <p:tgtEl>
                                          <p:spTgt spid="2355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1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0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385" decel="1000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385" decel="1000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5" dur="385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7" dur="385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0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1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 dir="cw">
                                      <p:cBhvr>
                                        <p:cTn id="42" dur="1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43" dur="1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1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4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0" name="Picture 4">
            <a:extLst>
              <a:ext uri="{FF2B5EF4-FFF2-40B4-BE49-F238E27FC236}">
                <a16:creationId xmlns:a16="http://schemas.microsoft.com/office/drawing/2014/main" id="{EB05D095-75BD-AE85-2024-85A70A7B90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43375"/>
            <a:ext cx="2524125" cy="2714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578" name="Rectangle 2">
            <a:extLst>
              <a:ext uri="{FF2B5EF4-FFF2-40B4-BE49-F238E27FC236}">
                <a16:creationId xmlns:a16="http://schemas.microsoft.com/office/drawing/2014/main" id="{8A0E3406-C17D-1177-5FA6-923BDB445E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effectLst>
                  <a:outerShdw blurRad="38100" dist="38100" dir="2700000" algn="tl">
                    <a:srgbClr val="FFFFFF"/>
                  </a:outerShdw>
                </a:effectLst>
                <a:latin typeface="Georgia" panose="02040502050405020303" pitchFamily="18" charset="0"/>
              </a:rPr>
              <a:t>Charles’ Law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76FF5D8F-1354-5BE7-6767-886E0AC452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In a sample with volume V</a:t>
            </a:r>
            <a:r>
              <a:rPr lang="en-US" altLang="en-US" baseline="-25000"/>
              <a:t>1 </a:t>
            </a:r>
            <a:r>
              <a:rPr lang="en-US" altLang="en-US"/>
              <a:t>&amp; temperature T</a:t>
            </a:r>
            <a:r>
              <a:rPr lang="en-US" altLang="en-US" baseline="-25000"/>
              <a:t>1</a:t>
            </a:r>
            <a:r>
              <a:rPr lang="en-US" altLang="en-US"/>
              <a:t>, changing either volume or temperature converts these variables to V</a:t>
            </a:r>
            <a:r>
              <a:rPr lang="en-US" altLang="en-US" baseline="-25000"/>
              <a:t>2</a:t>
            </a:r>
            <a:r>
              <a:rPr lang="en-US" altLang="en-US"/>
              <a:t> and T</a:t>
            </a:r>
            <a:r>
              <a:rPr lang="en-US" altLang="en-US" baseline="-25000"/>
              <a:t>2</a:t>
            </a:r>
            <a:r>
              <a:rPr lang="en-US" altLang="en-US"/>
              <a:t>. </a:t>
            </a:r>
          </a:p>
          <a:p>
            <a:pPr algn="ctr">
              <a:buFontTx/>
              <a:buNone/>
            </a:pPr>
            <a:r>
              <a:rPr lang="en-US" altLang="en-US" sz="4800" b="1">
                <a:effectLst>
                  <a:outerShdw blurRad="38100" dist="38100" dir="2700000" algn="tl">
                    <a:srgbClr val="336699"/>
                  </a:outerShdw>
                </a:effectLst>
              </a:rPr>
              <a:t>V</a:t>
            </a:r>
            <a:r>
              <a:rPr lang="en-US" altLang="en-US" sz="4800" b="1" baseline="-25000">
                <a:effectLst>
                  <a:outerShdw blurRad="38100" dist="38100" dir="2700000" algn="tl">
                    <a:srgbClr val="336699"/>
                  </a:outerShdw>
                </a:effectLst>
              </a:rPr>
              <a:t>1</a:t>
            </a:r>
            <a:r>
              <a:rPr lang="en-US" altLang="en-US" sz="4800" b="1">
                <a:effectLst>
                  <a:outerShdw blurRad="38100" dist="38100" dir="2700000" algn="tl">
                    <a:srgbClr val="336699"/>
                  </a:outerShdw>
                </a:effectLst>
              </a:rPr>
              <a:t> / T</a:t>
            </a:r>
            <a:r>
              <a:rPr lang="en-US" altLang="en-US" sz="4800" b="1" baseline="-25000">
                <a:effectLst>
                  <a:outerShdw blurRad="38100" dist="38100" dir="2700000" algn="tl">
                    <a:srgbClr val="336699"/>
                  </a:outerShdw>
                </a:effectLst>
              </a:rPr>
              <a:t>1 </a:t>
            </a:r>
            <a:r>
              <a:rPr lang="en-US" altLang="en-US" sz="4800" b="1">
                <a:effectLst>
                  <a:outerShdw blurRad="38100" dist="38100" dir="2700000" algn="tl">
                    <a:srgbClr val="336699"/>
                  </a:outerShdw>
                </a:effectLst>
              </a:rPr>
              <a:t>= </a:t>
            </a:r>
            <a:r>
              <a:rPr lang="en-US" altLang="en-US" sz="4800" b="1" i="1">
                <a:effectLst>
                  <a:outerShdw blurRad="38100" dist="38100" dir="2700000" algn="tl">
                    <a:srgbClr val="336699"/>
                  </a:outerShdw>
                </a:effectLst>
              </a:rPr>
              <a:t>k = </a:t>
            </a:r>
            <a:r>
              <a:rPr lang="en-US" altLang="en-US" sz="4800" b="1">
                <a:effectLst>
                  <a:outerShdw blurRad="38100" dist="38100" dir="2700000" algn="tl">
                    <a:srgbClr val="336699"/>
                  </a:outerShdw>
                </a:effectLst>
              </a:rPr>
              <a:t>V</a:t>
            </a:r>
            <a:r>
              <a:rPr lang="en-US" altLang="en-US" sz="4800" b="1" baseline="-25000">
                <a:effectLst>
                  <a:outerShdw blurRad="38100" dist="38100" dir="2700000" algn="tl">
                    <a:srgbClr val="336699"/>
                  </a:outerShdw>
                </a:effectLst>
              </a:rPr>
              <a:t>2 </a:t>
            </a:r>
            <a:r>
              <a:rPr lang="en-US" altLang="en-US" sz="4800" b="1">
                <a:effectLst>
                  <a:outerShdw blurRad="38100" dist="38100" dir="2700000" algn="tl">
                    <a:srgbClr val="336699"/>
                  </a:outerShdw>
                </a:effectLst>
              </a:rPr>
              <a:t>/ T</a:t>
            </a:r>
            <a:r>
              <a:rPr lang="en-US" altLang="en-US" sz="4800" b="1" baseline="-25000">
                <a:effectLst>
                  <a:outerShdw blurRad="38100" dist="38100" dir="2700000" algn="tl">
                    <a:srgbClr val="336699"/>
                  </a:outerShdw>
                </a:effectLst>
              </a:rPr>
              <a:t>2</a:t>
            </a:r>
          </a:p>
          <a:p>
            <a:pPr algn="ctr">
              <a:buFontTx/>
              <a:buNone/>
            </a:pPr>
            <a:r>
              <a:rPr lang="en-US" altLang="en-US"/>
              <a:t>Therefore:</a:t>
            </a:r>
          </a:p>
          <a:p>
            <a:pPr algn="ctr">
              <a:buFontTx/>
              <a:buNone/>
            </a:pPr>
            <a:r>
              <a:rPr lang="en-US" altLang="en-US" sz="7200" b="1">
                <a:effectLst>
                  <a:outerShdw blurRad="38100" dist="38100" dir="2700000" algn="tl">
                    <a:srgbClr val="336699"/>
                  </a:outerShdw>
                </a:effectLst>
              </a:rPr>
              <a:t>V</a:t>
            </a:r>
            <a:r>
              <a:rPr lang="en-US" altLang="en-US" sz="7200" b="1" baseline="-25000">
                <a:effectLst>
                  <a:outerShdw blurRad="38100" dist="38100" dir="2700000" algn="tl">
                    <a:srgbClr val="336699"/>
                  </a:outerShdw>
                </a:effectLst>
              </a:rPr>
              <a:t>1</a:t>
            </a:r>
            <a:r>
              <a:rPr lang="en-US" altLang="en-US" sz="7200" b="1">
                <a:effectLst>
                  <a:outerShdw blurRad="38100" dist="38100" dir="2700000" algn="tl">
                    <a:srgbClr val="336699"/>
                  </a:outerShdw>
                </a:effectLst>
              </a:rPr>
              <a:t> T</a:t>
            </a:r>
            <a:r>
              <a:rPr lang="en-US" altLang="en-US" sz="7200" b="1" baseline="-25000">
                <a:effectLst>
                  <a:outerShdw blurRad="38100" dist="38100" dir="2700000" algn="tl">
                    <a:srgbClr val="336699"/>
                  </a:outerShdw>
                </a:effectLst>
              </a:rPr>
              <a:t>2 </a:t>
            </a:r>
            <a:r>
              <a:rPr lang="en-US" altLang="en-US" sz="7200" b="1">
                <a:effectLst>
                  <a:outerShdw blurRad="38100" dist="38100" dir="2700000" algn="tl">
                    <a:srgbClr val="336699"/>
                  </a:outerShdw>
                </a:effectLst>
              </a:rPr>
              <a:t>= V</a:t>
            </a:r>
            <a:r>
              <a:rPr lang="en-US" altLang="en-US" sz="7200" b="1" baseline="-25000">
                <a:effectLst>
                  <a:outerShdw blurRad="38100" dist="38100" dir="2700000" algn="tl">
                    <a:srgbClr val="336699"/>
                  </a:outerShdw>
                </a:effectLst>
              </a:rPr>
              <a:t>2</a:t>
            </a:r>
            <a:r>
              <a:rPr lang="en-US" altLang="en-US" sz="7200" b="1">
                <a:effectLst>
                  <a:outerShdw blurRad="38100" dist="38100" dir="2700000" algn="tl">
                    <a:srgbClr val="336699"/>
                  </a:outerShdw>
                </a:effectLst>
              </a:rPr>
              <a:t> T</a:t>
            </a:r>
            <a:r>
              <a:rPr lang="en-US" altLang="en-US" sz="7200" b="1" baseline="-25000">
                <a:effectLst>
                  <a:outerShdw blurRad="38100" dist="38100" dir="2700000" algn="tl">
                    <a:srgbClr val="336699"/>
                  </a:outerShdw>
                </a:effectLst>
              </a:rPr>
              <a:t>1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0" presetID="5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2457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4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6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4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6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0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52" dur="500" autoRev="1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3" dur="500" autoRev="1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4" dur="500" autoRev="1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8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9" name="Picture 7">
            <a:extLst>
              <a:ext uri="{FF2B5EF4-FFF2-40B4-BE49-F238E27FC236}">
                <a16:creationId xmlns:a16="http://schemas.microsoft.com/office/drawing/2014/main" id="{51B1646B-ED39-A0A2-0C30-D39AA02A20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43375"/>
            <a:ext cx="2524125" cy="2714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8" name="Picture 6">
            <a:extLst>
              <a:ext uri="{FF2B5EF4-FFF2-40B4-BE49-F238E27FC236}">
                <a16:creationId xmlns:a16="http://schemas.microsoft.com/office/drawing/2014/main" id="{F03E836D-CFAE-0899-6ABD-FF7058AABA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4725" y="4505325"/>
            <a:ext cx="1819275" cy="235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6" name="Rectangle 4">
            <a:extLst>
              <a:ext uri="{FF2B5EF4-FFF2-40B4-BE49-F238E27FC236}">
                <a16:creationId xmlns:a16="http://schemas.microsoft.com/office/drawing/2014/main" id="{9E9056A7-2496-8308-5DFD-A5A56D1D248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en-US" altLang="en-US" sz="7200" b="1">
                <a:effectLst>
                  <a:outerShdw blurRad="38100" dist="38100" dir="2700000" algn="tl">
                    <a:srgbClr val="FFFFFF"/>
                  </a:outerShdw>
                </a:effectLst>
                <a:latin typeface="Georgia" panose="02040502050405020303" pitchFamily="18" charset="0"/>
              </a:rPr>
              <a:t>Demonstration of </a:t>
            </a:r>
            <a:br>
              <a:rPr lang="en-US" altLang="en-US" sz="7200" b="1">
                <a:effectLst>
                  <a:outerShdw blurRad="38100" dist="38100" dir="2700000" algn="tl">
                    <a:srgbClr val="FFFFFF"/>
                  </a:outerShdw>
                </a:effectLst>
                <a:latin typeface="Georgia" panose="02040502050405020303" pitchFamily="18" charset="0"/>
              </a:rPr>
            </a:br>
            <a:r>
              <a:rPr lang="en-US" altLang="en-US" sz="7200" b="1">
                <a:effectLst>
                  <a:outerShdw blurRad="38100" dist="38100" dir="2700000" algn="tl">
                    <a:srgbClr val="FFFFFF"/>
                  </a:outerShdw>
                </a:effectLst>
                <a:latin typeface="Georgia" panose="02040502050405020303" pitchFamily="18" charset="0"/>
              </a:rPr>
              <a:t>Charles’ Law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8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4" presetID="2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34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6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7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8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9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0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20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32" dur="500" autoRev="1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" dur="500" autoRev="1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4" dur="500" autoRev="1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13316" grpId="1"/>
      <p:bldP spid="13316" grpId="2"/>
    </p:bldLst>
  </p:timing>
</p:sld>
</file>

<file path=ppt/theme/theme1.xml><?xml version="1.0" encoding="utf-8"?>
<a:theme xmlns:a="http://schemas.openxmlformats.org/drawingml/2006/main" name="Default Design">
  <a:themeElements>
    <a:clrScheme name="Default Design 9">
      <a:dk1>
        <a:srgbClr val="336699"/>
      </a:dk1>
      <a:lt1>
        <a:srgbClr val="FFFFFF"/>
      </a:lt1>
      <a:dk2>
        <a:srgbClr val="000000"/>
      </a:dk2>
      <a:lt2>
        <a:srgbClr val="E3EBF1"/>
      </a:lt2>
      <a:accent1>
        <a:srgbClr val="003399"/>
      </a:accent1>
      <a:accent2>
        <a:srgbClr val="468A4B"/>
      </a:accent2>
      <a:accent3>
        <a:srgbClr val="AAAAAA"/>
      </a:accent3>
      <a:accent4>
        <a:srgbClr val="DADADA"/>
      </a:accent4>
      <a:accent5>
        <a:srgbClr val="AAADCA"/>
      </a:accent5>
      <a:accent6>
        <a:srgbClr val="3F7D43"/>
      </a:accent6>
      <a:hlink>
        <a:srgbClr val="66CCFF"/>
      </a:hlink>
      <a:folHlink>
        <a:srgbClr val="F0E5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654</Words>
  <Application>Microsoft Office PowerPoint</Application>
  <PresentationFormat>On-screen Show (4:3)</PresentationFormat>
  <Paragraphs>67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Georgia</vt:lpstr>
      <vt:lpstr>Default Design</vt:lpstr>
      <vt:lpstr>Charles’ Law</vt:lpstr>
      <vt:lpstr>Charles’ Law</vt:lpstr>
      <vt:lpstr>C h a r l e s ’  L a w</vt:lpstr>
      <vt:lpstr>Charles’ Law</vt:lpstr>
      <vt:lpstr>Explanation</vt:lpstr>
      <vt:lpstr>Example</vt:lpstr>
      <vt:lpstr>Charles’ Law</vt:lpstr>
      <vt:lpstr>Charles’ Law</vt:lpstr>
      <vt:lpstr>Demonstration of  Charles’ Law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Relationship of Boyle’s Law and Charles’ Law</vt:lpstr>
      <vt:lpstr>PowerPoint Presentation</vt:lpstr>
      <vt:lpstr>Practical Applications</vt:lpstr>
      <vt:lpstr>PowerPoint Presentation</vt:lpstr>
      <vt:lpstr>PowerPoint Presentation</vt:lpstr>
    </vt:vector>
  </TitlesOfParts>
  <Company>&lt;arabianhorse&gt;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Charles’ Law</dc:title>
  <dc:creator>*</dc:creator>
  <cp:lastModifiedBy>Nayan GRIFFITHS</cp:lastModifiedBy>
  <cp:revision>10</cp:revision>
  <dcterms:created xsi:type="dcterms:W3CDTF">2003-01-01T00:07:54Z</dcterms:created>
  <dcterms:modified xsi:type="dcterms:W3CDTF">2023-05-23T21:17:45Z</dcterms:modified>
</cp:coreProperties>
</file>